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5145"/>
            <a:ext cx="9144000" cy="66827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66338" y="2794254"/>
            <a:ext cx="2211323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15970" y="3784168"/>
            <a:ext cx="3512058" cy="1094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61177"/>
            <a:ext cx="9144000" cy="496570"/>
          </a:xfrm>
          <a:custGeom>
            <a:avLst/>
            <a:gdLst/>
            <a:ahLst/>
            <a:cxnLst/>
            <a:rect l="l" t="t" r="r" b="b"/>
            <a:pathLst>
              <a:path w="9144000" h="496570">
                <a:moveTo>
                  <a:pt x="9144000" y="0"/>
                </a:moveTo>
                <a:lnTo>
                  <a:pt x="0" y="0"/>
                </a:lnTo>
                <a:lnTo>
                  <a:pt x="0" y="496443"/>
                </a:lnTo>
                <a:lnTo>
                  <a:pt x="9144000" y="496443"/>
                </a:lnTo>
                <a:lnTo>
                  <a:pt x="9144000" y="0"/>
                </a:lnTo>
                <a:close/>
              </a:path>
            </a:pathLst>
          </a:custGeom>
          <a:solidFill>
            <a:srgbClr val="1F4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215639"/>
            <a:ext cx="9144000" cy="2788920"/>
          </a:xfrm>
          <a:custGeom>
            <a:avLst/>
            <a:gdLst/>
            <a:ahLst/>
            <a:cxnLst/>
            <a:rect l="l" t="t" r="r" b="b"/>
            <a:pathLst>
              <a:path w="9144000" h="2788920">
                <a:moveTo>
                  <a:pt x="9144000" y="0"/>
                </a:moveTo>
                <a:lnTo>
                  <a:pt x="0" y="0"/>
                </a:lnTo>
                <a:lnTo>
                  <a:pt x="0" y="2788539"/>
                </a:lnTo>
                <a:lnTo>
                  <a:pt x="9144000" y="2788539"/>
                </a:lnTo>
                <a:lnTo>
                  <a:pt x="9144000" y="0"/>
                </a:lnTo>
                <a:close/>
              </a:path>
            </a:pathLst>
          </a:custGeom>
          <a:solidFill>
            <a:srgbClr val="1F4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362711"/>
            <a:ext cx="6705600" cy="285597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2304" y="4002023"/>
            <a:ext cx="4276344" cy="56997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8855" y="4946903"/>
            <a:ext cx="3066288" cy="2590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25145"/>
            <a:ext cx="9144000" cy="668279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6232" y="3072384"/>
            <a:ext cx="5431536" cy="280111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1642872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5">
                <a:moveTo>
                  <a:pt x="9144000" y="0"/>
                </a:moveTo>
                <a:lnTo>
                  <a:pt x="0" y="0"/>
                </a:lnTo>
                <a:lnTo>
                  <a:pt x="0" y="643001"/>
                </a:lnTo>
                <a:lnTo>
                  <a:pt x="9144000" y="643001"/>
                </a:lnTo>
                <a:lnTo>
                  <a:pt x="9144000" y="0"/>
                </a:lnTo>
                <a:close/>
              </a:path>
            </a:pathLst>
          </a:custGeom>
          <a:solidFill>
            <a:srgbClr val="1F4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6743" y="1672793"/>
            <a:ext cx="8630513" cy="483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0212" y="2420493"/>
            <a:ext cx="8583574" cy="3914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0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0.png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0.pn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0.png"/><Relationship Id="rId4" Type="http://schemas.openxmlformats.org/officeDocument/2006/relationships/hyperlink" Target="https://www.engati.com/glossary/what-is-part-of-speech-tagg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0.png"/><Relationship Id="rId5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lor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Purple" TargetMode="Externa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hyperlink" Target="https://en.wikipedia.org/wiki/Violet_(color)" TargetMode="External"/><Relationship Id="rId5" Type="http://schemas.openxmlformats.org/officeDocument/2006/relationships/hyperlink" Target="https://en.wikipedia.org/wiki/Hyponymy_and_hypernymy" TargetMode="External"/><Relationship Id="rId4" Type="http://schemas.openxmlformats.org/officeDocument/2006/relationships/hyperlink" Target="https://en.wikipedia.org/wiki/Transitive_relation" TargetMode="External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0.png"/><Relationship Id="rId4" Type="http://schemas.openxmlformats.org/officeDocument/2006/relationships/hyperlink" Target="https://www.thoughtco.com/word-english-language-169261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0.png"/><Relationship Id="rId4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0.png"/><Relationship Id="rId4" Type="http://schemas.openxmlformats.org/officeDocument/2006/relationships/hyperlink" Target="http://www.paruluniversity.ac.i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905000" y="1920951"/>
            <a:ext cx="6629400" cy="19524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ARTIFICIAL</a:t>
            </a:r>
            <a:r>
              <a:rPr spc="-50" dirty="0"/>
              <a:t> </a:t>
            </a:r>
            <a:r>
              <a:rPr dirty="0" smtClean="0"/>
              <a:t>INTELLIGENCE</a:t>
            </a:r>
            <a:r>
              <a:rPr lang="en-US" dirty="0" smtClean="0"/>
              <a:t> II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err="1" smtClean="0"/>
              <a:t>Prof.Shikha</a:t>
            </a:r>
            <a:r>
              <a:rPr lang="en-US" sz="2800" dirty="0" smtClean="0"/>
              <a:t> </a:t>
            </a:r>
            <a:r>
              <a:rPr lang="en-US" sz="2800" dirty="0" err="1" smtClean="0"/>
              <a:t>Bansal,Assistant</a:t>
            </a:r>
            <a:r>
              <a:rPr lang="en-US" sz="2800" dirty="0" smtClean="0"/>
              <a:t> Professor</a:t>
            </a:r>
            <a:br>
              <a:rPr lang="en-US" sz="2800" dirty="0" smtClean="0"/>
            </a:br>
            <a:r>
              <a:rPr lang="en-US" sz="2800" dirty="0" smtClean="0"/>
              <a:t>                   IT &amp; Computer Science</a:t>
            </a:r>
            <a:endParaRPr sz="2800" dirty="0"/>
          </a:p>
        </p:txBody>
      </p:sp>
      <p:grpSp>
        <p:nvGrpSpPr>
          <p:cNvPr id="5" name="object 5"/>
          <p:cNvGrpSpPr/>
          <p:nvPr/>
        </p:nvGrpSpPr>
        <p:grpSpPr>
          <a:xfrm>
            <a:off x="1412747" y="499872"/>
            <a:ext cx="7515225" cy="6141720"/>
            <a:chOff x="1412747" y="499872"/>
            <a:chExt cx="7515225" cy="614172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1755" y="499872"/>
              <a:ext cx="2380488" cy="6294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17319" y="2738627"/>
              <a:ext cx="6286500" cy="1905"/>
            </a:xfrm>
            <a:custGeom>
              <a:avLst/>
              <a:gdLst/>
              <a:ahLst/>
              <a:cxnLst/>
              <a:rect l="l" t="t" r="r" b="b"/>
              <a:pathLst>
                <a:path w="6286500" h="1905">
                  <a:moveTo>
                    <a:pt x="0" y="0"/>
                  </a:moveTo>
                  <a:lnTo>
                    <a:pt x="6286500" y="15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319" y="2692907"/>
              <a:ext cx="94488" cy="92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2191" y="2692907"/>
              <a:ext cx="94487" cy="929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17991" y="6031992"/>
              <a:ext cx="609600" cy="609599"/>
            </a:xfrm>
            <a:prstGeom prst="rect">
              <a:avLst/>
            </a:prstGeom>
          </p:spPr>
        </p:pic>
      </p:grp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5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3"/>
    </mc:Choice>
    <mc:Fallback xmlns="">
      <p:transition spd="slow" advTm="2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70167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Advantages</a:t>
            </a:r>
            <a:r>
              <a:rPr spc="5" dirty="0"/>
              <a:t> </a:t>
            </a:r>
            <a:r>
              <a:rPr spc="-10" dirty="0"/>
              <a:t>of</a:t>
            </a:r>
            <a:r>
              <a:rPr spc="15" dirty="0"/>
              <a:t> </a:t>
            </a:r>
            <a:r>
              <a:rPr spc="-10" dirty="0"/>
              <a:t>Natural</a:t>
            </a:r>
            <a:r>
              <a:rPr spc="15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Processing: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8898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libri"/>
                <a:cs typeface="Calibri"/>
              </a:rPr>
              <a:t>Supports</a:t>
            </a:r>
            <a:r>
              <a:rPr sz="2000" spc="-10" dirty="0">
                <a:latin typeface="Calibri"/>
                <a:cs typeface="Calibri"/>
              </a:rPr>
              <a:t> data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analytics: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used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extract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insights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from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text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data, </a:t>
            </a:r>
            <a:r>
              <a:rPr sz="2000" spc="-5" dirty="0">
                <a:latin typeface="Calibri"/>
                <a:cs typeface="Calibri"/>
              </a:rPr>
              <a:t>which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support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analytics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improve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decision-making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various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industries.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29845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Enhances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natural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understanding: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research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development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 improved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natural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 </a:t>
            </a:r>
            <a:r>
              <a:rPr sz="2000" spc="-10" dirty="0">
                <a:latin typeface="Calibri"/>
                <a:cs typeface="Calibri"/>
              </a:rPr>
              <a:t>understanding,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benefit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various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industries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applications.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74612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Disadvantages</a:t>
            </a:r>
            <a:r>
              <a:rPr spc="-3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Natural</a:t>
            </a:r>
            <a:r>
              <a:rPr spc="10" dirty="0"/>
              <a:t> </a:t>
            </a:r>
            <a:r>
              <a:rPr spc="-5" dirty="0"/>
              <a:t>Language</a:t>
            </a:r>
            <a:r>
              <a:rPr spc="-10" dirty="0"/>
              <a:t> </a:t>
            </a:r>
            <a:r>
              <a:rPr spc="-5" dirty="0"/>
              <a:t>Processing: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249284" cy="429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Calibri"/>
                <a:cs typeface="Calibri"/>
              </a:rPr>
              <a:t>Limited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context: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have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limited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context,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misinterpretations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errors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21844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Calibri"/>
                <a:cs typeface="Calibri"/>
              </a:rPr>
              <a:t>Requires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large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amounts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require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large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amounts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data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train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improve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their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performance,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expensive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time-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consuming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collect.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246379" algn="just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Limited </a:t>
            </a:r>
            <a:r>
              <a:rPr sz="2000" spc="-5" dirty="0">
                <a:latin typeface="Calibri"/>
                <a:cs typeface="Calibri"/>
              </a:rPr>
              <a:t>ability </a:t>
            </a:r>
            <a:r>
              <a:rPr sz="2000" spc="-10" dirty="0">
                <a:latin typeface="Calibri"/>
                <a:cs typeface="Calibri"/>
              </a:rPr>
              <a:t>to understand </a:t>
            </a:r>
            <a:r>
              <a:rPr sz="2000" spc="-5" dirty="0">
                <a:latin typeface="Calibri"/>
                <a:cs typeface="Calibri"/>
              </a:rPr>
              <a:t>idioms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sarcasm: </a:t>
            </a:r>
            <a:r>
              <a:rPr sz="2000" spc="-5" dirty="0">
                <a:latin typeface="Calibri"/>
                <a:cs typeface="Calibri"/>
              </a:rPr>
              <a:t>NLP </a:t>
            </a:r>
            <a:r>
              <a:rPr sz="2000" spc="-30" dirty="0">
                <a:latin typeface="Calibri"/>
                <a:cs typeface="Calibri"/>
              </a:rPr>
              <a:t>systems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spc="-5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limited </a:t>
            </a:r>
            <a:r>
              <a:rPr sz="2000" spc="-5" dirty="0">
                <a:latin typeface="Calibri"/>
                <a:cs typeface="Calibri"/>
              </a:rPr>
              <a:t> ability </a:t>
            </a:r>
            <a:r>
              <a:rPr sz="2000" spc="-15" dirty="0">
                <a:latin typeface="Calibri"/>
                <a:cs typeface="Calibri"/>
              </a:rPr>
              <a:t>to understand </a:t>
            </a:r>
            <a:r>
              <a:rPr sz="2000" spc="-5" dirty="0">
                <a:latin typeface="Calibri"/>
                <a:cs typeface="Calibri"/>
              </a:rPr>
              <a:t>idioms, </a:t>
            </a:r>
            <a:r>
              <a:rPr sz="2000" spc="-15" dirty="0">
                <a:latin typeface="Calibri"/>
                <a:cs typeface="Calibri"/>
              </a:rPr>
              <a:t>sarcasm, </a:t>
            </a:r>
            <a:r>
              <a:rPr sz="2000" spc="-5" dirty="0">
                <a:latin typeface="Calibri"/>
                <a:cs typeface="Calibri"/>
              </a:rPr>
              <a:t>and other </a:t>
            </a:r>
            <a:r>
              <a:rPr sz="2000" spc="-20" dirty="0">
                <a:latin typeface="Calibri"/>
                <a:cs typeface="Calibri"/>
              </a:rPr>
              <a:t>forms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20" dirty="0">
                <a:latin typeface="Calibri"/>
                <a:cs typeface="Calibri"/>
              </a:rPr>
              <a:t>figurative </a:t>
            </a:r>
            <a:r>
              <a:rPr sz="2000" spc="-10" dirty="0">
                <a:latin typeface="Calibri"/>
                <a:cs typeface="Calibri"/>
              </a:rPr>
              <a:t>language, </a:t>
            </a:r>
            <a:r>
              <a:rPr sz="2000" spc="-5" dirty="0">
                <a:latin typeface="Calibri"/>
                <a:cs typeface="Calibri"/>
              </a:rPr>
              <a:t> which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misinterpretations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errors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Limited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ability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emotions: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have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limited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ability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understand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emotions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tone</a:t>
            </a:r>
            <a:r>
              <a:rPr sz="2000" spc="-5" dirty="0">
                <a:latin typeface="Calibri"/>
                <a:cs typeface="Calibri"/>
              </a:rPr>
              <a:t> of</a:t>
            </a:r>
            <a:r>
              <a:rPr sz="2000" spc="-15" dirty="0">
                <a:latin typeface="Calibri"/>
                <a:cs typeface="Calibri"/>
              </a:rPr>
              <a:t> voice,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misinterpretations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errors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74612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Disadvantages</a:t>
            </a:r>
            <a:r>
              <a:rPr spc="-3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Natural</a:t>
            </a:r>
            <a:r>
              <a:rPr spc="10" dirty="0"/>
              <a:t> </a:t>
            </a:r>
            <a:r>
              <a:rPr spc="-5" dirty="0"/>
              <a:t>Language</a:t>
            </a:r>
            <a:r>
              <a:rPr spc="-10" dirty="0"/>
              <a:t> </a:t>
            </a:r>
            <a:r>
              <a:rPr spc="-5" dirty="0"/>
              <a:t>Processing: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264525" cy="3074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9695" algn="just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Difficulty </a:t>
            </a:r>
            <a:r>
              <a:rPr sz="2000" spc="-5" dirty="0">
                <a:latin typeface="Calibri"/>
                <a:cs typeface="Calibri"/>
              </a:rPr>
              <a:t>with multi-lingual </a:t>
            </a:r>
            <a:r>
              <a:rPr sz="2000" spc="-10" dirty="0">
                <a:latin typeface="Calibri"/>
                <a:cs typeface="Calibri"/>
              </a:rPr>
              <a:t>processing: </a:t>
            </a:r>
            <a:r>
              <a:rPr sz="2000" spc="-5" dirty="0">
                <a:latin typeface="Calibri"/>
                <a:cs typeface="Calibri"/>
              </a:rPr>
              <a:t>NLP </a:t>
            </a:r>
            <a:r>
              <a:rPr sz="2000" spc="-30" dirty="0">
                <a:latin typeface="Calibri"/>
                <a:cs typeface="Calibri"/>
              </a:rPr>
              <a:t>systems </a:t>
            </a:r>
            <a:r>
              <a:rPr sz="2000" spc="-25" dirty="0">
                <a:latin typeface="Calibri"/>
                <a:cs typeface="Calibri"/>
              </a:rPr>
              <a:t>may </a:t>
            </a:r>
            <a:r>
              <a:rPr sz="2000" spc="-5" dirty="0">
                <a:latin typeface="Calibri"/>
                <a:cs typeface="Calibri"/>
              </a:rPr>
              <a:t>struggle </a:t>
            </a:r>
            <a:r>
              <a:rPr sz="2000" spc="-15" dirty="0">
                <a:latin typeface="Calibri"/>
                <a:cs typeface="Calibri"/>
              </a:rPr>
              <a:t>to accurately </a:t>
            </a:r>
            <a:r>
              <a:rPr sz="2000" spc="-10" dirty="0">
                <a:latin typeface="Calibri"/>
                <a:cs typeface="Calibri"/>
              </a:rPr>
              <a:t> process </a:t>
            </a:r>
            <a:r>
              <a:rPr sz="2000" spc="-5" dirty="0">
                <a:latin typeface="Calibri"/>
                <a:cs typeface="Calibri"/>
              </a:rPr>
              <a:t>multiple </a:t>
            </a:r>
            <a:r>
              <a:rPr sz="2000" spc="-10" dirty="0">
                <a:latin typeface="Calibri"/>
                <a:cs typeface="Calibri"/>
              </a:rPr>
              <a:t>languages, especially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they are </a:t>
            </a:r>
            <a:r>
              <a:rPr sz="2000" spc="-15" dirty="0">
                <a:latin typeface="Calibri"/>
                <a:cs typeface="Calibri"/>
              </a:rPr>
              <a:t>vastly </a:t>
            </a:r>
            <a:r>
              <a:rPr sz="2000" spc="-20" dirty="0">
                <a:latin typeface="Calibri"/>
                <a:cs typeface="Calibri"/>
              </a:rPr>
              <a:t>different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grammar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structure.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14287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Dependency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resources: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systems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heavily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rely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resources,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dictionaries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corpora,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always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 </a:t>
            </a:r>
            <a:r>
              <a:rPr sz="2000" spc="-10" dirty="0">
                <a:latin typeface="Calibri"/>
                <a:cs typeface="Calibri"/>
              </a:rPr>
              <a:t>available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5" dirty="0">
                <a:latin typeface="Calibri"/>
                <a:cs typeface="Calibri"/>
              </a:rPr>
              <a:t>accurate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certain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domains.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Difficulty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with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rare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ambiguous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words: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systems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struggle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accurately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process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rare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ambiguous</a:t>
            </a:r>
            <a:r>
              <a:rPr sz="2000" spc="-15" dirty="0">
                <a:latin typeface="Calibri"/>
                <a:cs typeface="Calibri"/>
              </a:rPr>
              <a:t> words,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errors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"/>
    </mc:Choice>
    <mc:Fallback xmlns="">
      <p:transition spd="slow" advTm="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74612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Disadvantages</a:t>
            </a:r>
            <a:r>
              <a:rPr spc="-3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Natural</a:t>
            </a:r>
            <a:r>
              <a:rPr spc="10" dirty="0"/>
              <a:t> </a:t>
            </a:r>
            <a:r>
              <a:rPr spc="-5" dirty="0"/>
              <a:t>Language</a:t>
            </a:r>
            <a:r>
              <a:rPr spc="-10" dirty="0"/>
              <a:t> </a:t>
            </a:r>
            <a:r>
              <a:rPr spc="-5" dirty="0"/>
              <a:t>Processing: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0262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8435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libri"/>
                <a:cs typeface="Calibri"/>
              </a:rPr>
              <a:t>Lack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creativity: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limited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processing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generating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based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patterns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rules,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may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lack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creativity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spontaneity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human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Ethical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considerations: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systems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perpetuate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biases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stereotypes,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ethical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concerns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around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areas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surveillance </a:t>
            </a:r>
            <a:r>
              <a:rPr sz="2000" spc="-5" dirty="0">
                <a:latin typeface="Calibri"/>
                <a:cs typeface="Calibri"/>
              </a:rPr>
              <a:t> 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automated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decision-making.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"/>
    </mc:Choice>
    <mc:Fallback xmlns="">
      <p:transition spd="slow" advTm="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28194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Important</a:t>
            </a:r>
            <a:r>
              <a:rPr spc="-60" dirty="0"/>
              <a:t> </a:t>
            </a:r>
            <a:r>
              <a:rPr spc="-5" dirty="0"/>
              <a:t>points: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09609" cy="414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Preprocessing: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Before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applying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NLP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techniques,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essential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preprocess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text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by cleaning,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tokenizing,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normalizing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Calibri"/>
                <a:cs typeface="Calibri"/>
              </a:rPr>
              <a:t>Feature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Extraction: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Feature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extraction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5" dirty="0">
                <a:latin typeface="Calibri"/>
                <a:cs typeface="Calibri"/>
              </a:rPr>
              <a:t>representing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text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features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machine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learning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110489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Word</a:t>
            </a:r>
            <a:r>
              <a:rPr sz="1800" spc="-10" dirty="0">
                <a:latin typeface="Calibri"/>
                <a:cs typeface="Calibri"/>
              </a:rPr>
              <a:t> Embeddings: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Word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embeddings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20" dirty="0">
                <a:latin typeface="Calibri"/>
                <a:cs typeface="Calibri"/>
              </a:rPr>
              <a:t>feature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representation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captures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semantic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high-dimensional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334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Neural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Deep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learning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models,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neural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-10" dirty="0">
                <a:latin typeface="Calibri"/>
                <a:cs typeface="Calibri"/>
              </a:rPr>
              <a:t> promising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NLP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tasks,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such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modeling,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sentiment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machine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translation.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2700" marR="30607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Evaluation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Metrics: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important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appropriate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evaluation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metrics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tasks,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accuracy, </a:t>
            </a:r>
            <a:r>
              <a:rPr sz="1800" spc="-10" dirty="0">
                <a:latin typeface="Calibri"/>
                <a:cs typeface="Calibri"/>
              </a:rPr>
              <a:t>precision,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recall,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F1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score,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perplexity.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"/>
    </mc:Choice>
    <mc:Fallback xmlns="">
      <p:transition spd="slow" advTm="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38715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</a:t>
            </a:r>
            <a:r>
              <a:rPr spc="-65" dirty="0"/>
              <a:t> </a:t>
            </a:r>
            <a:r>
              <a:rPr dirty="0"/>
              <a:t>Phases: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70570" cy="429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The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process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Natural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comprises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five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analytical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phases.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These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Phases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are: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8489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59385" algn="l"/>
              </a:tabLst>
            </a:pPr>
            <a:r>
              <a:rPr sz="2000" spc="-5" dirty="0">
                <a:latin typeface="Calibri"/>
                <a:cs typeface="Calibri"/>
              </a:rPr>
              <a:t>Morphological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5" dirty="0">
                <a:latin typeface="Calibri"/>
                <a:cs typeface="Calibri"/>
              </a:rPr>
              <a:t>Lexical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 MT"/>
              <a:buChar char="•"/>
              <a:tabLst>
                <a:tab pos="159385" algn="l"/>
              </a:tabLst>
            </a:pPr>
            <a:r>
              <a:rPr sz="2000" spc="-10" dirty="0">
                <a:latin typeface="Calibri"/>
                <a:cs typeface="Calibri"/>
              </a:rPr>
              <a:t>Syntactic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 MT"/>
              <a:buChar char="•"/>
              <a:tabLst>
                <a:tab pos="159385" algn="l"/>
              </a:tabLst>
            </a:pPr>
            <a:r>
              <a:rPr sz="2000" spc="-10" dirty="0">
                <a:latin typeface="Calibri"/>
                <a:cs typeface="Calibri"/>
              </a:rPr>
              <a:t>Semantic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 MT"/>
              <a:buChar char="•"/>
              <a:tabLst>
                <a:tab pos="159385" algn="l"/>
              </a:tabLst>
            </a:pPr>
            <a:r>
              <a:rPr sz="2000" spc="-15" dirty="0">
                <a:latin typeface="Calibri"/>
                <a:cs typeface="Calibri"/>
              </a:rPr>
              <a:t>Pragmatic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59385" algn="l"/>
              </a:tabLst>
            </a:pPr>
            <a:r>
              <a:rPr sz="2000" spc="-15" dirty="0">
                <a:latin typeface="Calibri"/>
                <a:cs typeface="Calibri"/>
              </a:rPr>
              <a:t>Discourse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-10" dirty="0">
                <a:latin typeface="Calibri"/>
                <a:cs typeface="Calibri"/>
              </a:rPr>
              <a:t> Disclousure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integration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All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these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phases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have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their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own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desired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boundaries,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but</a:t>
            </a:r>
            <a:r>
              <a:rPr sz="2000" spc="-10" dirty="0">
                <a:latin typeface="Calibri"/>
                <a:cs typeface="Calibri"/>
              </a:rPr>
              <a:t> these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boundaries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are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</a:t>
            </a:r>
            <a:r>
              <a:rPr sz="2000" spc="-15" dirty="0">
                <a:latin typeface="Calibri"/>
                <a:cs typeface="Calibri"/>
              </a:rPr>
              <a:t> completely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simple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comprehend.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They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occasionally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follow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proper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sequence,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sometimes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once.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When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 </a:t>
            </a:r>
            <a:r>
              <a:rPr sz="2000" spc="-10" dirty="0">
                <a:latin typeface="Calibri"/>
                <a:cs typeface="Calibri"/>
              </a:rPr>
              <a:t>process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enrols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sequence,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process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request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assistance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another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3239" y="3048000"/>
            <a:ext cx="6080760" cy="2286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"/>
    </mc:Choice>
    <mc:Fallback xmlns="">
      <p:transition spd="slow" advTm="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381571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Morphological</a:t>
            </a:r>
            <a:r>
              <a:rPr spc="-35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9851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0485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While </a:t>
            </a:r>
            <a:r>
              <a:rPr sz="1800" spc="-10" dirty="0">
                <a:latin typeface="Calibri"/>
                <a:cs typeface="Calibri"/>
              </a:rPr>
              <a:t>performing </a:t>
            </a:r>
            <a:r>
              <a:rPr sz="1800" spc="-5" dirty="0">
                <a:latin typeface="Calibri"/>
                <a:cs typeface="Calibri"/>
              </a:rPr>
              <a:t>the morphological </a:t>
            </a:r>
            <a:r>
              <a:rPr sz="1800" spc="-10" dirty="0">
                <a:latin typeface="Calibri"/>
                <a:cs typeface="Calibri"/>
              </a:rPr>
              <a:t>analysis, </a:t>
            </a:r>
            <a:r>
              <a:rPr sz="1800" spc="-5" dirty="0">
                <a:latin typeface="Calibri"/>
                <a:cs typeface="Calibri"/>
              </a:rPr>
              <a:t>each </a:t>
            </a:r>
            <a:r>
              <a:rPr sz="1800" spc="-10" dirty="0">
                <a:latin typeface="Calibri"/>
                <a:cs typeface="Calibri"/>
              </a:rPr>
              <a:t>particular word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5" dirty="0">
                <a:latin typeface="Calibri"/>
                <a:cs typeface="Calibri"/>
              </a:rPr>
              <a:t>analyzed. </a:t>
            </a:r>
            <a:r>
              <a:rPr sz="1800" spc="-5" dirty="0">
                <a:latin typeface="Calibri"/>
                <a:cs typeface="Calibri"/>
              </a:rPr>
              <a:t>Non-word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tokens </a:t>
            </a:r>
            <a:r>
              <a:rPr sz="1800" spc="-5" dirty="0">
                <a:latin typeface="Calibri"/>
                <a:cs typeface="Calibri"/>
              </a:rPr>
              <a:t>such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0" dirty="0">
                <a:latin typeface="Calibri"/>
                <a:cs typeface="Calibri"/>
              </a:rPr>
              <a:t>punctuation are removed from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words. </a:t>
            </a:r>
            <a:r>
              <a:rPr sz="1800" spc="-5" dirty="0">
                <a:latin typeface="Calibri"/>
                <a:cs typeface="Calibri"/>
              </a:rPr>
              <a:t>Hence the </a:t>
            </a:r>
            <a:r>
              <a:rPr sz="1800" spc="-10" dirty="0">
                <a:latin typeface="Calibri"/>
                <a:cs typeface="Calibri"/>
              </a:rPr>
              <a:t>remaining words are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assigned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categories.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instance,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Ram’s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iPhone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cannot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convert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video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.mkv</a:t>
            </a:r>
            <a:r>
              <a:rPr sz="1800" spc="-15" dirty="0">
                <a:latin typeface="Calibri"/>
                <a:cs typeface="Calibri"/>
              </a:rPr>
              <a:t> to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.mp4.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Morphological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analyzed.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here,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proper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noun,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Ram’s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assigned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possessive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suffix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.mkv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.mp4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assigned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file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extension.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"/>
    </mc:Choice>
    <mc:Fallback xmlns="">
      <p:transition spd="slow" advTm="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381571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Morphological</a:t>
            </a:r>
            <a:r>
              <a:rPr spc="-35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96605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60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assigned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syntactic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category.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file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extensions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also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identified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present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behaving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adjective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above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above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possessive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suffix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identified.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important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step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judgement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prefixes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suffixes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-10" dirty="0">
                <a:latin typeface="Calibri"/>
                <a:cs typeface="Calibri"/>
              </a:rPr>
              <a:t> depend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syntactic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category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word.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swims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swim’s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different.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makes</a:t>
            </a:r>
            <a:r>
              <a:rPr sz="1800" spc="-5" dirty="0">
                <a:latin typeface="Calibri"/>
                <a:cs typeface="Calibri"/>
              </a:rPr>
              <a:t> it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plural,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makes</a:t>
            </a:r>
            <a:r>
              <a:rPr sz="1800" spc="-5" dirty="0">
                <a:latin typeface="Calibri"/>
                <a:cs typeface="Calibri"/>
              </a:rPr>
              <a:t> it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third-person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singular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verb.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prefix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suffix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incorrectly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interpreted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understanding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completely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changed.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interpretation </a:t>
            </a:r>
            <a:r>
              <a:rPr sz="1800" spc="-10" dirty="0">
                <a:latin typeface="Calibri"/>
                <a:cs typeface="Calibri"/>
              </a:rPr>
              <a:t> assigns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category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word.</a:t>
            </a:r>
            <a:r>
              <a:rPr sz="1800" spc="-5" dirty="0">
                <a:latin typeface="Calibri"/>
                <a:cs typeface="Calibri"/>
              </a:rPr>
              <a:t> Hence,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discard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uncertainty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566166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4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Morphological</a:t>
            </a:r>
            <a:r>
              <a:rPr spc="5" dirty="0"/>
              <a:t> </a:t>
            </a:r>
            <a:r>
              <a:rPr dirty="0"/>
              <a:t>Analysis: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2285998"/>
            <a:ext cx="9144000" cy="4572000"/>
            <a:chOff x="0" y="2285998"/>
            <a:chExt cx="9144000" cy="45720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7992" y="6031991"/>
              <a:ext cx="609600" cy="609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85998"/>
              <a:ext cx="9144000" cy="4571999"/>
            </a:xfrm>
            <a:prstGeom prst="rect">
              <a:avLst/>
            </a:prstGeom>
          </p:spPr>
        </p:pic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"/>
    </mc:Choice>
    <mc:Fallback xmlns="">
      <p:transition spd="slow" advTm="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29406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Syntactic</a:t>
            </a:r>
            <a:r>
              <a:rPr spc="-70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29930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2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different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different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languages.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Violation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these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 </a:t>
            </a:r>
            <a:r>
              <a:rPr sz="1800" spc="-15" dirty="0">
                <a:latin typeface="Calibri"/>
                <a:cs typeface="Calibri"/>
              </a:rPr>
              <a:t>give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syntax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error.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Here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transformed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into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structure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represents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correlation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between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words.</a:t>
            </a:r>
            <a:r>
              <a:rPr sz="1800" spc="-5" dirty="0">
                <a:latin typeface="Calibri"/>
                <a:cs typeface="Calibri"/>
              </a:rPr>
              <a:t> This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correlation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might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violate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occasionally.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syntax 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represents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set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official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have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follow.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“To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movies,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going.”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give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syntax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error.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syntactic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given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morphological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develop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description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sentence.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divided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into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categories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given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morphological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aligned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into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defined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structure.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called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parsing.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"/>
    </mc:Choice>
    <mc:Fallback xmlns="">
      <p:transition spd="slow" advTm="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145"/>
            <a:ext cx="9144000" cy="6683375"/>
            <a:chOff x="0" y="125145"/>
            <a:chExt cx="9144000" cy="66833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6232" y="2572512"/>
              <a:ext cx="5431536" cy="28011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12463"/>
              <a:ext cx="9143999" cy="13393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715499"/>
              <a:ext cx="9144000" cy="1236980"/>
            </a:xfrm>
            <a:custGeom>
              <a:avLst/>
              <a:gdLst/>
              <a:ahLst/>
              <a:cxnLst/>
              <a:rect l="l" t="t" r="r" b="b"/>
              <a:pathLst>
                <a:path w="9144000" h="1236979">
                  <a:moveTo>
                    <a:pt x="9144000" y="0"/>
                  </a:moveTo>
                  <a:lnTo>
                    <a:pt x="0" y="0"/>
                  </a:lnTo>
                  <a:lnTo>
                    <a:pt x="0" y="1236611"/>
                  </a:lnTo>
                  <a:lnTo>
                    <a:pt x="9144000" y="123661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1390" marR="5080" indent="-6223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Natural</a:t>
            </a:r>
            <a:r>
              <a:rPr spc="-85" dirty="0"/>
              <a:t> </a:t>
            </a:r>
            <a:r>
              <a:rPr spc="-5" dirty="0"/>
              <a:t>Language </a:t>
            </a:r>
            <a:r>
              <a:rPr spc="-775" dirty="0"/>
              <a:t> </a:t>
            </a:r>
            <a:r>
              <a:rPr spc="-5" dirty="0"/>
              <a:t>Processing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CHAPTER-4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"/>
    </mc:Choice>
    <mc:Fallback xmlns="">
      <p:transition spd="slow" advTm="1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145"/>
            <a:ext cx="9144000" cy="6683375"/>
            <a:chOff x="0" y="125145"/>
            <a:chExt cx="9144000" cy="66833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6232" y="3072384"/>
              <a:ext cx="5431536" cy="2801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642872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9144000" y="0"/>
                  </a:moveTo>
                  <a:lnTo>
                    <a:pt x="0" y="0"/>
                  </a:lnTo>
                  <a:lnTo>
                    <a:pt x="0" y="643001"/>
                  </a:lnTo>
                  <a:lnTo>
                    <a:pt x="9144000" y="64300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F4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6743" y="1672793"/>
            <a:ext cx="29406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Calibri"/>
                <a:cs typeface="Calibri"/>
              </a:rPr>
              <a:t>Syntactic</a:t>
            </a:r>
            <a:r>
              <a:rPr sz="30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Analysis: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212" y="2420188"/>
            <a:ext cx="73856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chases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mouse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garden,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represented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819400"/>
            <a:ext cx="8991600" cy="32004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737609" y="6040628"/>
            <a:ext cx="11131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Calibri"/>
                <a:cs typeface="Calibri"/>
              </a:rPr>
              <a:t>Parse</a:t>
            </a:r>
            <a:r>
              <a:rPr sz="2000" b="1" spc="-35" dirty="0">
                <a:latin typeface="Calibri"/>
                <a:cs typeface="Calibri"/>
              </a:rPr>
              <a:t> Tree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"/>
    </mc:Choice>
    <mc:Fallback xmlns="">
      <p:transition spd="slow" advTm="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29406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Syntactic</a:t>
            </a:r>
            <a:r>
              <a:rPr spc="-70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87715" cy="277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717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broken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down</a:t>
            </a:r>
            <a:r>
              <a:rPr sz="1800" spc="-10" dirty="0">
                <a:latin typeface="Calibri"/>
                <a:cs typeface="Calibri"/>
              </a:rPr>
              <a:t> according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categories.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described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hierarchical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structure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units.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trees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syntax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error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arises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processing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stops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displays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syntax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error.</a:t>
            </a:r>
            <a:r>
              <a:rPr sz="1800" spc="-5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parsing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top-down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bottom-up.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800" b="1" spc="-25" dirty="0">
                <a:latin typeface="Calibri"/>
                <a:cs typeface="Calibri"/>
              </a:rPr>
              <a:t>Top-down: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symbol</a:t>
            </a:r>
            <a:r>
              <a:rPr sz="1800" spc="-5" dirty="0">
                <a:latin typeface="Calibri"/>
                <a:cs typeface="Calibri"/>
              </a:rPr>
              <a:t>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according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grammar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rules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until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terminals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72771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4145" algn="l"/>
              </a:tabLst>
            </a:pPr>
            <a:r>
              <a:rPr sz="1800" b="1" spc="-10" dirty="0">
                <a:latin typeface="Calibri"/>
                <a:cs typeface="Calibri"/>
              </a:rPr>
              <a:t>Bottom-up: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backwards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symbol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reached.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"/>
    </mc:Choice>
    <mc:Fallback xmlns="">
      <p:transition spd="slow" advTm="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179578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Parse</a:t>
            </a:r>
            <a:r>
              <a:rPr spc="-65" dirty="0"/>
              <a:t> </a:t>
            </a:r>
            <a:r>
              <a:rPr spc="-10" dirty="0"/>
              <a:t>Tree: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24039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Syntax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Tree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or </a:t>
            </a:r>
            <a:r>
              <a:rPr sz="1800" b="1" spc="-10" dirty="0">
                <a:latin typeface="Calibri"/>
                <a:cs typeface="Calibri"/>
              </a:rPr>
              <a:t>Parse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tree: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Syntax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tree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a </a:t>
            </a:r>
            <a:r>
              <a:rPr sz="1800" spc="-10" dirty="0">
                <a:latin typeface="Calibri"/>
                <a:cs typeface="Calibri"/>
              </a:rPr>
              <a:t>parse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representation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different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syntactic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categories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sentence.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helps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understand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syntactical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structure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a </a:t>
            </a:r>
            <a:r>
              <a:rPr sz="1800" spc="-15" dirty="0">
                <a:latin typeface="Calibri"/>
                <a:cs typeface="Calibri"/>
              </a:rPr>
              <a:t>sentence.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Example: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55"/>
              </a:lnSpc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syntax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given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below</a:t>
            </a:r>
            <a:r>
              <a:rPr sz="1800" dirty="0">
                <a:latin typeface="Calibri"/>
                <a:cs typeface="Calibri"/>
              </a:rPr>
              <a:t> 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follows: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</a:pPr>
            <a:r>
              <a:rPr sz="1800" i="1" dirty="0">
                <a:latin typeface="Calibri"/>
                <a:cs typeface="Calibri"/>
              </a:rPr>
              <a:t>T</a:t>
            </a:r>
            <a:r>
              <a:rPr sz="2000" i="1" dirty="0">
                <a:latin typeface="Calibri"/>
                <a:cs typeface="Calibri"/>
              </a:rPr>
              <a:t>om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ate</a:t>
            </a:r>
            <a:r>
              <a:rPr sz="2000" i="1" spc="-3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an</a:t>
            </a:r>
            <a:r>
              <a:rPr sz="2000" i="1" spc="-1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apple.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4114800"/>
            <a:ext cx="7010400" cy="25237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"/>
    </mc:Choice>
    <mc:Fallback xmlns="">
      <p:transition spd="slow" advTm="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441134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Levels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Syntactic</a:t>
            </a:r>
            <a:r>
              <a:rPr spc="-20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427085" cy="414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41935" algn="l"/>
              </a:tabLst>
            </a:pPr>
            <a:r>
              <a:rPr sz="1800" b="1" spc="-5" dirty="0">
                <a:latin typeface="Calibri"/>
                <a:cs typeface="Calibri"/>
              </a:rPr>
              <a:t>Part-of-speech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(POS)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tagging</a:t>
            </a:r>
            <a:endParaRPr sz="1800">
              <a:latin typeface="Calibri"/>
              <a:cs typeface="Calibri"/>
            </a:endParaRPr>
          </a:p>
          <a:p>
            <a:pPr marL="12700" marR="13652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level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5" dirty="0">
                <a:latin typeface="Calibri"/>
                <a:cs typeface="Calibri"/>
              </a:rPr>
              <a:t>syntactic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analysis.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4"/>
              </a:rPr>
              <a:t>Part-of-speech</a:t>
            </a:r>
            <a:r>
              <a:rPr sz="1800" u="heavy" spc="15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800" u="heavy" spc="-10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4"/>
              </a:rPr>
              <a:t>tagging</a:t>
            </a:r>
            <a:r>
              <a:rPr sz="1800" spc="55" dirty="0">
                <a:solidFill>
                  <a:srgbClr val="1F477B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vital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syntactic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involves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tagging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verbs,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adverbs,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nouns,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adjectives,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prepositions,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Part-of-speech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tagging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helps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understand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meaning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sentence.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 other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parsing</a:t>
            </a:r>
            <a:endParaRPr sz="1800">
              <a:latin typeface="Calibri"/>
              <a:cs typeface="Calibri"/>
            </a:endParaRPr>
          </a:p>
          <a:p>
            <a:pPr marL="12700" marR="429704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techniques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 </a:t>
            </a:r>
            <a:r>
              <a:rPr sz="1800" spc="-10" dirty="0">
                <a:latin typeface="Calibri"/>
                <a:cs typeface="Calibri"/>
              </a:rPr>
              <a:t>use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part-of-speech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tags.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Ex- </a:t>
            </a:r>
            <a:r>
              <a:rPr sz="1800" spc="-15" dirty="0">
                <a:latin typeface="Calibri"/>
                <a:cs typeface="Calibri"/>
              </a:rPr>
              <a:t>Camera,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Building,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41935" algn="l"/>
              </a:tabLst>
            </a:pPr>
            <a:r>
              <a:rPr sz="1800" b="1" spc="-10" dirty="0">
                <a:latin typeface="Calibri"/>
                <a:cs typeface="Calibri"/>
              </a:rPr>
              <a:t>Constituency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parsing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Constituency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parsing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involves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segregation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words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into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groups,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basis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their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grammatical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sentence.</a:t>
            </a:r>
            <a:endParaRPr sz="1800">
              <a:latin typeface="Calibri"/>
              <a:cs typeface="Calibri"/>
            </a:endParaRPr>
          </a:p>
          <a:p>
            <a:pPr marL="12700" marR="36322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Noun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Phrases,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Verb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Phrases,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Prepositional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Phrases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common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constituencies,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constituencies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like</a:t>
            </a:r>
            <a:r>
              <a:rPr sz="1800" spc="-10" dirty="0">
                <a:latin typeface="Calibri"/>
                <a:cs typeface="Calibri"/>
              </a:rPr>
              <a:t> Adverb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phrases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Nominals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exist.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Ex- </a:t>
            </a:r>
            <a:r>
              <a:rPr sz="1800" spc="-10" dirty="0">
                <a:latin typeface="Calibri"/>
                <a:cs typeface="Calibri"/>
              </a:rPr>
              <a:t>Showcase,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Danceclass,etc.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"/>
    </mc:Choice>
    <mc:Fallback xmlns="">
      <p:transition spd="slow" advTm="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441134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Levels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5" dirty="0"/>
              <a:t>Syntactic</a:t>
            </a:r>
            <a:r>
              <a:rPr spc="-20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02625" cy="277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3.</a:t>
            </a:r>
            <a:r>
              <a:rPr sz="1800" b="1" spc="-10" dirty="0">
                <a:latin typeface="Calibri"/>
                <a:cs typeface="Calibri"/>
              </a:rPr>
              <a:t> Dependency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parsing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Dependency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parsing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widely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free-word-order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languages.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dependency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parsing,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dependencies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between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words themselves.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dependencies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between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them,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head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child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dependent.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Ex-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ing</a:t>
            </a:r>
            <a:endParaRPr sz="1800">
              <a:latin typeface="Calibri"/>
              <a:cs typeface="Calibri"/>
            </a:endParaRPr>
          </a:p>
          <a:p>
            <a:pPr marL="12700" marR="670179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Go </a:t>
            </a:r>
            <a:r>
              <a:rPr sz="1800" dirty="0">
                <a:latin typeface="Calibri"/>
                <a:cs typeface="Calibri"/>
              </a:rPr>
              <a:t>+ </a:t>
            </a:r>
            <a:r>
              <a:rPr sz="1800" spc="-5" dirty="0">
                <a:latin typeface="Calibri"/>
                <a:cs typeface="Calibri"/>
              </a:rPr>
              <a:t>ing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5" dirty="0">
                <a:latin typeface="Calibri"/>
                <a:cs typeface="Calibri"/>
              </a:rPr>
              <a:t>Going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Eat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Eating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29711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Semantic</a:t>
            </a:r>
            <a:r>
              <a:rPr spc="-75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94700" cy="359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54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semantic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looks </a:t>
            </a:r>
            <a:r>
              <a:rPr sz="1800" spc="-10" dirty="0">
                <a:latin typeface="Calibri"/>
                <a:cs typeface="Calibri"/>
              </a:rPr>
              <a:t>after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meaning.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allocates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meaning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structures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built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syntactic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analyzer.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every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syntactic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structure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mapped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together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into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task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domain.</a:t>
            </a:r>
            <a:r>
              <a:rPr sz="1800" dirty="0">
                <a:latin typeface="Calibri"/>
                <a:cs typeface="Calibri"/>
              </a:rPr>
              <a:t> If </a:t>
            </a:r>
            <a:r>
              <a:rPr sz="1800" spc="-5" dirty="0">
                <a:latin typeface="Calibri"/>
                <a:cs typeface="Calibri"/>
              </a:rPr>
              <a:t>mapping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possible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structure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then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5" dirty="0">
                <a:latin typeface="Calibri"/>
                <a:cs typeface="Calibri"/>
              </a:rPr>
              <a:t>rejected.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“hot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ice-cream”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 </a:t>
            </a:r>
            <a:r>
              <a:rPr sz="1800" spc="-10" dirty="0">
                <a:latin typeface="Calibri"/>
                <a:cs typeface="Calibri"/>
              </a:rPr>
              <a:t>give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semantic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error.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During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semantic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operations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20" dirty="0">
                <a:latin typeface="Calibri"/>
                <a:cs typeface="Calibri"/>
              </a:rPr>
              <a:t>executed: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2700" marR="15303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800" spc="-15" dirty="0">
                <a:latin typeface="Calibri"/>
                <a:cs typeface="Calibri"/>
              </a:rPr>
              <a:t>First,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separate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mapped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appropriate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objects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database.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dictionary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meaning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every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 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found.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 might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meaning.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4145" algn="l"/>
              </a:tabLst>
            </a:pPr>
            <a:r>
              <a:rPr sz="1800" spc="-25" dirty="0">
                <a:latin typeface="Calibri"/>
                <a:cs typeface="Calibri"/>
              </a:rPr>
              <a:t>Secondly,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meanings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each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different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integrated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find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proper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correlation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between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 </a:t>
            </a:r>
            <a:r>
              <a:rPr sz="1800" spc="-15" dirty="0">
                <a:latin typeface="Calibri"/>
                <a:cs typeface="Calibri"/>
              </a:rPr>
              <a:t>structures.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determining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meaning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lexical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disambiguation.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done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associating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context.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"/>
    </mc:Choice>
    <mc:Fallback xmlns="">
      <p:transition spd="slow" advTm="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29711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Semantic</a:t>
            </a:r>
            <a:r>
              <a:rPr spc="-75" dirty="0"/>
              <a:t> </a:t>
            </a:r>
            <a:r>
              <a:rPr dirty="0"/>
              <a:t>Analysis: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4114799"/>
            <a:ext cx="9144000" cy="2743200"/>
            <a:chOff x="0" y="4114799"/>
            <a:chExt cx="9144000" cy="27432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7992" y="6031992"/>
              <a:ext cx="609600" cy="609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114799"/>
              <a:ext cx="9144000" cy="27431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0212" y="2420188"/>
            <a:ext cx="8234680" cy="2091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2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defined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above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determine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partial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meaning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sentence.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However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semantic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syntax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completely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contrasting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concepts.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might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possible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syntactically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semantically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incorrect.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80" dirty="0">
                <a:latin typeface="Calibri"/>
                <a:cs typeface="Calibri"/>
              </a:rPr>
              <a:t>“A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rock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smelled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colour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nine.”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syntactically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obeys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English,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semantically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incorrect.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semantic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verifies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abiding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information.</a:t>
            </a:r>
            <a:endParaRPr sz="1800">
              <a:latin typeface="Calibri"/>
              <a:cs typeface="Calibri"/>
            </a:endParaRPr>
          </a:p>
          <a:p>
            <a:pPr marL="39370">
              <a:lnSpc>
                <a:spcPct val="100000"/>
              </a:lnSpc>
              <a:spcBef>
                <a:spcPts val="1135"/>
              </a:spcBef>
            </a:pPr>
            <a:r>
              <a:rPr sz="1800" spc="-5" dirty="0">
                <a:latin typeface="Calibri"/>
                <a:cs typeface="Calibri"/>
              </a:rPr>
              <a:t>Example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semantic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"/>
    </mc:Choice>
    <mc:Fallback xmlns="">
      <p:transition spd="slow" advTm="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49295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Elements</a:t>
            </a:r>
            <a:r>
              <a:rPr spc="-10" dirty="0"/>
              <a:t> of</a:t>
            </a:r>
            <a:r>
              <a:rPr spc="-5" dirty="0"/>
              <a:t> Semantic</a:t>
            </a:r>
            <a:r>
              <a:rPr spc="-45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412" y="2420493"/>
            <a:ext cx="8476615" cy="41738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9070" indent="-1162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79705" algn="l"/>
              </a:tabLst>
            </a:pPr>
            <a:r>
              <a:rPr sz="1600" spc="-5" dirty="0">
                <a:latin typeface="Calibri"/>
                <a:cs typeface="Calibri"/>
              </a:rPr>
              <a:t>Homonymy</a:t>
            </a:r>
            <a:endParaRPr sz="1600">
              <a:latin typeface="Calibri"/>
              <a:cs typeface="Calibri"/>
            </a:endParaRPr>
          </a:p>
          <a:p>
            <a:pPr marL="63500" marR="3048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alibri"/>
                <a:cs typeface="Calibri"/>
              </a:rPr>
              <a:t>It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</a:t>
            </a:r>
            <a:r>
              <a:rPr sz="1600" spc="-10" dirty="0">
                <a:latin typeface="Calibri"/>
                <a:cs typeface="Calibri"/>
              </a:rPr>
              <a:t> defined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5" dirty="0">
                <a:latin typeface="Calibri"/>
                <a:cs typeface="Calibri"/>
              </a:rPr>
              <a:t> 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words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having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spelling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same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having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different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unrelated 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meaning.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example,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word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“Bat”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homonymy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word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because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bat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can</a:t>
            </a:r>
            <a:r>
              <a:rPr sz="1600" spc="-5" dirty="0">
                <a:latin typeface="Calibri"/>
                <a:cs typeface="Calibri"/>
              </a:rPr>
              <a:t> be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 </a:t>
            </a:r>
            <a:r>
              <a:rPr sz="1600" spc="-5" dirty="0">
                <a:latin typeface="Calibri"/>
                <a:cs typeface="Calibri"/>
              </a:rPr>
              <a:t>implement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to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hit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bat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nocturnal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flying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mammal</a:t>
            </a:r>
            <a:r>
              <a:rPr sz="1600" spc="-9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also.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179070" indent="-116205">
              <a:lnSpc>
                <a:spcPct val="100000"/>
              </a:lnSpc>
              <a:buFont typeface="Arial MT"/>
              <a:buChar char="•"/>
              <a:tabLst>
                <a:tab pos="179705" algn="l"/>
              </a:tabLst>
            </a:pPr>
            <a:r>
              <a:rPr sz="1600" spc="-10" dirty="0">
                <a:latin typeface="Calibri"/>
                <a:cs typeface="Calibri"/>
              </a:rPr>
              <a:t>Hyponymy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&amp;</a:t>
            </a:r>
            <a:r>
              <a:rPr sz="1600" spc="-10" dirty="0">
                <a:latin typeface="Calibri"/>
                <a:cs typeface="Calibri"/>
              </a:rPr>
              <a:t> Hypernymy</a:t>
            </a:r>
            <a:endParaRPr sz="1600">
              <a:latin typeface="Calibri"/>
              <a:cs typeface="Calibri"/>
            </a:endParaRPr>
          </a:p>
          <a:p>
            <a:pPr marL="63500" marR="39052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It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</a:t>
            </a:r>
            <a:r>
              <a:rPr sz="1600" spc="-10" dirty="0">
                <a:latin typeface="Calibri"/>
                <a:cs typeface="Calibri"/>
              </a:rPr>
              <a:t> defined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 relationship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between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generic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term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instances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generic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term.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Here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generic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term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called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hypernym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its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instances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are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called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hyponyms.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example,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word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color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hypernym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color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blue,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yellow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etc.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are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hyponyms.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407670" marR="434975" indent="-344805">
              <a:lnSpc>
                <a:spcPct val="100000"/>
              </a:lnSpc>
              <a:buAutoNum type="arabicPeriod"/>
              <a:tabLst>
                <a:tab pos="407670" algn="l"/>
                <a:tab pos="408305" algn="l"/>
              </a:tabLst>
            </a:pPr>
            <a:r>
              <a:rPr sz="1600" spc="-10" dirty="0">
                <a:latin typeface="Calibri"/>
                <a:cs typeface="Calibri"/>
              </a:rPr>
              <a:t>Hyponymy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25" dirty="0">
                <a:solidFill>
                  <a:srgbClr val="1F477B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4"/>
              </a:rPr>
              <a:t>transitive</a:t>
            </a:r>
            <a:r>
              <a:rPr sz="1600" u="sng" spc="45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600" u="sng" spc="-15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4"/>
              </a:rPr>
              <a:t>relation</a:t>
            </a:r>
            <a:r>
              <a:rPr sz="1600" spc="-15" dirty="0">
                <a:latin typeface="Calibri"/>
                <a:cs typeface="Calibri"/>
              </a:rPr>
              <a:t>: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X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hyponym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90" dirty="0">
                <a:latin typeface="Calibri"/>
                <a:cs typeface="Calibri"/>
              </a:rPr>
              <a:t>Y,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hyponym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Z,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X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hyponym </a:t>
            </a:r>
            <a:r>
              <a:rPr sz="1600" spc="-5" dirty="0">
                <a:latin typeface="Calibri"/>
                <a:cs typeface="Calibri"/>
              </a:rPr>
              <a:t>of Z.</a:t>
            </a:r>
            <a:r>
              <a:rPr sz="1575" u="sng" spc="-7" baseline="26455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5"/>
              </a:rPr>
              <a:t>[8]</a:t>
            </a:r>
            <a:r>
              <a:rPr sz="1575" baseline="26455" dirty="0">
                <a:solidFill>
                  <a:srgbClr val="1F477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 example,</a:t>
            </a:r>
            <a:r>
              <a:rPr sz="1600" spc="-10" dirty="0">
                <a:solidFill>
                  <a:srgbClr val="1F477B"/>
                </a:solidFill>
                <a:latin typeface="Calibri"/>
                <a:cs typeface="Calibri"/>
              </a:rPr>
              <a:t> </a:t>
            </a:r>
            <a:r>
              <a:rPr sz="1600" i="1" u="sng" spc="-5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6"/>
              </a:rPr>
              <a:t>violet</a:t>
            </a:r>
            <a:r>
              <a:rPr sz="1600" i="1" spc="-5" dirty="0">
                <a:solidFill>
                  <a:srgbClr val="1F477B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spc="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hyponym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1F477B"/>
                </a:solidFill>
                <a:latin typeface="Calibri"/>
                <a:cs typeface="Calibri"/>
              </a:rPr>
              <a:t> </a:t>
            </a:r>
            <a:r>
              <a:rPr sz="1600" i="1" u="sng" spc="-5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7"/>
              </a:rPr>
              <a:t>purple</a:t>
            </a:r>
            <a:r>
              <a:rPr sz="1600" i="1" spc="-5" dirty="0">
                <a:solidFill>
                  <a:srgbClr val="1F477B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i="1" spc="-5" dirty="0">
                <a:latin typeface="Calibri"/>
                <a:cs typeface="Calibri"/>
              </a:rPr>
              <a:t>purple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spc="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hyponym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1F477B"/>
                </a:solidFill>
                <a:latin typeface="Calibri"/>
                <a:cs typeface="Calibri"/>
              </a:rPr>
              <a:t> </a:t>
            </a:r>
            <a:r>
              <a:rPr sz="1600" i="1" u="sng" spc="-10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8"/>
              </a:rPr>
              <a:t>color</a:t>
            </a:r>
            <a:r>
              <a:rPr sz="1600" spc="-10" dirty="0">
                <a:latin typeface="Calibri"/>
                <a:cs typeface="Calibri"/>
              </a:rPr>
              <a:t>;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therefore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violet</a:t>
            </a:r>
            <a:r>
              <a:rPr sz="1600" i="1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hyponym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color</a:t>
            </a:r>
            <a:r>
              <a:rPr sz="1600" spc="-1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AutoNum type="arabicPeriod"/>
            </a:pPr>
            <a:endParaRPr sz="1550">
              <a:latin typeface="Calibri"/>
              <a:cs typeface="Calibri"/>
            </a:endParaRPr>
          </a:p>
          <a:p>
            <a:pPr marL="453390" indent="-390525">
              <a:lnSpc>
                <a:spcPct val="100000"/>
              </a:lnSpc>
              <a:buAutoNum type="arabicPeriod"/>
              <a:tabLst>
                <a:tab pos="453390" algn="l"/>
                <a:tab pos="454025" algn="l"/>
              </a:tabLst>
            </a:pPr>
            <a:r>
              <a:rPr sz="1600" spc="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word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both 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hypernym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hyponym: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example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purple</a:t>
            </a:r>
            <a:r>
              <a:rPr sz="1600" i="1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hyponym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color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but</a:t>
            </a:r>
            <a:endParaRPr sz="1600">
              <a:latin typeface="Calibri"/>
              <a:cs typeface="Calibri"/>
            </a:endParaRPr>
          </a:p>
          <a:p>
            <a:pPr marL="407670" marR="132905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itself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hypernym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broad</a:t>
            </a:r>
            <a:r>
              <a:rPr sz="1600" spc="-5" dirty="0">
                <a:latin typeface="Calibri"/>
                <a:cs typeface="Calibri"/>
              </a:rPr>
              <a:t> spectrum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shades 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purple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between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range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crimson</a:t>
            </a:r>
            <a:r>
              <a:rPr sz="1600" i="1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violet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49295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Elements</a:t>
            </a:r>
            <a:r>
              <a:rPr spc="-10" dirty="0"/>
              <a:t> of</a:t>
            </a:r>
            <a:r>
              <a:rPr spc="-5" dirty="0"/>
              <a:t> Semantic</a:t>
            </a:r>
            <a:r>
              <a:rPr spc="-45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138159" cy="304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88888"/>
              <a:buFont typeface="Arial MT"/>
              <a:buChar char="•"/>
              <a:tabLst>
                <a:tab pos="128905" algn="l"/>
              </a:tabLst>
            </a:pPr>
            <a:r>
              <a:rPr sz="1800" spc="-10" dirty="0">
                <a:latin typeface="Calibri"/>
                <a:cs typeface="Calibri"/>
              </a:rPr>
              <a:t>Hypernymy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whose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meaning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includes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meaning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words,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broad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superordinate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label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applies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members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set.</a:t>
            </a:r>
            <a:r>
              <a:rPr sz="1800" dirty="0">
                <a:latin typeface="Calibri"/>
                <a:cs typeface="Calibri"/>
              </a:rPr>
              <a:t> It </a:t>
            </a:r>
            <a:r>
              <a:rPr sz="1800" spc="-10" dirty="0">
                <a:latin typeface="Calibri"/>
                <a:cs typeface="Calibri"/>
              </a:rPr>
              <a:t>describes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broad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we 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say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abstract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terms.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e.g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hypernym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labrador, 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german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sheperd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dog.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7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800" spc="-10" dirty="0">
                <a:latin typeface="Calibri"/>
                <a:cs typeface="Calibri"/>
              </a:rPr>
              <a:t>Meronymy-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meronym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1F477B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4"/>
              </a:rPr>
              <a:t>word</a:t>
            </a:r>
            <a:r>
              <a:rPr sz="1800" spc="10" dirty="0">
                <a:solidFill>
                  <a:srgbClr val="1F477B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denotes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constituent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a </a:t>
            </a:r>
            <a:r>
              <a:rPr sz="1800" spc="-10" dirty="0">
                <a:latin typeface="Calibri"/>
                <a:cs typeface="Calibri"/>
              </a:rPr>
              <a:t>member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 marR="84010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something.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meronym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tree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(sometimes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written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apple&lt;apple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tree).</a:t>
            </a:r>
            <a:r>
              <a:rPr sz="1800" spc="-5" dirty="0">
                <a:latin typeface="Calibri"/>
                <a:cs typeface="Calibri"/>
              </a:rPr>
              <a:t> This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part-to-whole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meronymy.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4145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'tire'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'car'</a:t>
            </a:r>
            <a:endParaRPr sz="1800">
              <a:latin typeface="Calibri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'wheel'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'rubber'"​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"/>
    </mc:Choice>
    <mc:Fallback xmlns="">
      <p:transition spd="slow" advTm="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49295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Elements</a:t>
            </a:r>
            <a:r>
              <a:rPr spc="-10" dirty="0"/>
              <a:t> of</a:t>
            </a:r>
            <a:r>
              <a:rPr spc="-5" dirty="0"/>
              <a:t> Semantic</a:t>
            </a:r>
            <a:r>
              <a:rPr spc="-45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493"/>
            <a:ext cx="8316595" cy="3914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096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37795" algn="l"/>
              </a:tabLst>
            </a:pPr>
            <a:r>
              <a:rPr sz="1700" spc="-10" dirty="0">
                <a:latin typeface="Calibri"/>
                <a:cs typeface="Calibri"/>
              </a:rPr>
              <a:t>Synonymy</a:t>
            </a:r>
            <a:r>
              <a:rPr sz="1700" b="1" spc="-10" dirty="0">
                <a:latin typeface="Calibri"/>
                <a:cs typeface="Calibri"/>
              </a:rPr>
              <a:t>:</a:t>
            </a:r>
            <a:r>
              <a:rPr sz="1700" b="1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When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two </a:t>
            </a:r>
            <a:r>
              <a:rPr sz="1700" spc="-10" dirty="0">
                <a:latin typeface="Calibri"/>
                <a:cs typeface="Calibri"/>
              </a:rPr>
              <a:t>or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more </a:t>
            </a:r>
            <a:r>
              <a:rPr sz="1700" spc="-15" dirty="0">
                <a:latin typeface="Calibri"/>
                <a:cs typeface="Calibri"/>
              </a:rPr>
              <a:t>lexical</a:t>
            </a:r>
            <a:r>
              <a:rPr sz="1700" spc="4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terms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that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might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spelt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distinctly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have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same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or </a:t>
            </a:r>
            <a:r>
              <a:rPr sz="1700" spc="-5" dirty="0">
                <a:latin typeface="Calibri"/>
                <a:cs typeface="Calibri"/>
              </a:rPr>
              <a:t> similar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meaning,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they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are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called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Synonymy.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For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example: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(Job,</a:t>
            </a:r>
            <a:r>
              <a:rPr sz="1700" i="1" spc="-1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Occupation),</a:t>
            </a:r>
            <a:r>
              <a:rPr sz="1700" i="1" spc="-4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(Large,</a:t>
            </a:r>
            <a:r>
              <a:rPr sz="1700" i="1" spc="-3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Big),</a:t>
            </a:r>
            <a:r>
              <a:rPr sz="1700" i="1" spc="-4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(Stop, </a:t>
            </a:r>
            <a:r>
              <a:rPr sz="1700" i="1" spc="-37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Halt).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650">
              <a:latin typeface="Calibri"/>
              <a:cs typeface="Calibri"/>
            </a:endParaRPr>
          </a:p>
          <a:p>
            <a:pPr marL="12700" marR="1695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37795" algn="l"/>
              </a:tabLst>
            </a:pPr>
            <a:r>
              <a:rPr sz="1700" spc="-15" dirty="0">
                <a:latin typeface="Calibri"/>
                <a:cs typeface="Calibri"/>
              </a:rPr>
              <a:t>Antonymy: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Antonymy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refers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to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pair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of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lexical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terms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that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have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contrasting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meanings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–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they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are symmetric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semantic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axis.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For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example: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i="1" spc="-15" dirty="0">
                <a:latin typeface="Calibri"/>
                <a:cs typeface="Calibri"/>
              </a:rPr>
              <a:t>(Day,</a:t>
            </a:r>
            <a:r>
              <a:rPr sz="1700" i="1" spc="-40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Night),</a:t>
            </a:r>
            <a:r>
              <a:rPr sz="1700" i="1" spc="-1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(Hot,</a:t>
            </a:r>
            <a:r>
              <a:rPr sz="1700" i="1" spc="10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Cold),</a:t>
            </a:r>
            <a:r>
              <a:rPr sz="1700" i="1" spc="-15" dirty="0">
                <a:latin typeface="Calibri"/>
                <a:cs typeface="Calibri"/>
              </a:rPr>
              <a:t> </a:t>
            </a:r>
            <a:r>
              <a:rPr sz="1700" i="1" dirty="0">
                <a:latin typeface="Calibri"/>
                <a:cs typeface="Calibri"/>
              </a:rPr>
              <a:t>(Large,</a:t>
            </a:r>
            <a:r>
              <a:rPr sz="1700" i="1" spc="-35" dirty="0">
                <a:latin typeface="Calibri"/>
                <a:cs typeface="Calibri"/>
              </a:rPr>
              <a:t> </a:t>
            </a:r>
            <a:r>
              <a:rPr sz="1700" i="1" spc="-5" dirty="0">
                <a:latin typeface="Calibri"/>
                <a:cs typeface="Calibri"/>
              </a:rPr>
              <a:t>Small).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basic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units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of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semantic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systems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are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explained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below: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b="1" spc="-5" dirty="0">
                <a:latin typeface="Calibri"/>
                <a:cs typeface="Calibri"/>
              </a:rPr>
              <a:t>Entity:</a:t>
            </a:r>
            <a:r>
              <a:rPr sz="1700" b="1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 </a:t>
            </a:r>
            <a:r>
              <a:rPr sz="1700" spc="-5" dirty="0">
                <a:latin typeface="Calibri"/>
                <a:cs typeface="Calibri"/>
              </a:rPr>
              <a:t>entity</a:t>
            </a:r>
            <a:r>
              <a:rPr sz="1700" spc="4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refers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particular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unit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or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individual in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specific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such as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person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or</a:t>
            </a:r>
            <a:r>
              <a:rPr sz="1700" dirty="0">
                <a:latin typeface="Calibri"/>
                <a:cs typeface="Calibri"/>
              </a:rPr>
              <a:t> a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spc="-15" dirty="0">
                <a:latin typeface="Calibri"/>
                <a:cs typeface="Calibri"/>
              </a:rPr>
              <a:t>location.</a:t>
            </a:r>
            <a:r>
              <a:rPr sz="1700" spc="8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For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Parul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University,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Delhi,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etc.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b="1" dirty="0">
                <a:latin typeface="Calibri"/>
                <a:cs typeface="Calibri"/>
              </a:rPr>
              <a:t>Concept:</a:t>
            </a:r>
            <a:r>
              <a:rPr sz="1700" b="1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Concept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may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be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understood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generalization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of</a:t>
            </a:r>
            <a:r>
              <a:rPr sz="1700" spc="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entities.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It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refers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to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broad</a:t>
            </a:r>
            <a:r>
              <a:rPr sz="1700" spc="-5" dirty="0">
                <a:latin typeface="Calibri"/>
                <a:cs typeface="Calibri"/>
              </a:rPr>
              <a:t> class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spc="-5" dirty="0">
                <a:latin typeface="Calibri"/>
                <a:cs typeface="Calibri"/>
              </a:rPr>
              <a:t>of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individual units.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For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example</a:t>
            </a:r>
            <a:r>
              <a:rPr sz="1700" spc="-5" dirty="0">
                <a:latin typeface="Calibri"/>
                <a:cs typeface="Calibri"/>
              </a:rPr>
              <a:t> Learning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Portals,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30" dirty="0">
                <a:latin typeface="Calibri"/>
                <a:cs typeface="Calibri"/>
              </a:rPr>
              <a:t>City,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Students.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b="1" spc="-10" dirty="0">
                <a:latin typeface="Calibri"/>
                <a:cs typeface="Calibri"/>
              </a:rPr>
              <a:t>Relations:</a:t>
            </a:r>
            <a:r>
              <a:rPr sz="1700" b="1" spc="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Relations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help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establish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relationships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between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various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entities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and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concepts.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For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latin typeface="Calibri"/>
                <a:cs typeface="Calibri"/>
              </a:rPr>
              <a:t>example: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‘PU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is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Uiniversity.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80" dirty="0">
                <a:latin typeface="Calibri"/>
                <a:cs typeface="Calibri"/>
              </a:rPr>
              <a:t>‘,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‘Delhi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60" dirty="0">
                <a:latin typeface="Calibri"/>
                <a:cs typeface="Calibri"/>
              </a:rPr>
              <a:t>City.’,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etc.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b="1" spc="-10" dirty="0">
                <a:latin typeface="Calibri"/>
                <a:cs typeface="Calibri"/>
              </a:rPr>
              <a:t>Predicate: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Predicates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represent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verb</a:t>
            </a:r>
            <a:r>
              <a:rPr sz="1700" spc="-5" dirty="0">
                <a:latin typeface="Calibri"/>
                <a:cs typeface="Calibri"/>
              </a:rPr>
              <a:t> structures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of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sentences.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"/>
    </mc:Choice>
    <mc:Fallback xmlns="">
      <p:transition spd="slow" advTm="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20955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What</a:t>
            </a:r>
            <a:r>
              <a:rPr spc="-95" smtClean="0"/>
              <a:t> </a:t>
            </a:r>
            <a:r>
              <a:rPr smtClean="0"/>
              <a:t>is</a:t>
            </a:r>
            <a:r>
              <a:rPr spc="-70" smtClean="0"/>
              <a:t> </a:t>
            </a:r>
            <a:r>
              <a:rPr smtClean="0"/>
              <a:t>NLP?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402955" cy="2769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975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Calibri"/>
                <a:cs typeface="Calibri"/>
              </a:rPr>
              <a:t>Natural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Processing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(NLP)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subfield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computer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science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artificial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intelligence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deals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with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interaction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between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computers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human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languages.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primary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goal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enable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computers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understand,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interpret,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generate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natural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30" dirty="0">
                <a:latin typeface="Calibri"/>
                <a:cs typeface="Calibri"/>
              </a:rPr>
              <a:t>way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humans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involves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variety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techniques,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including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computational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linguistics,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machine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statistical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modeling.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These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techniques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analyze,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understand,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manipulate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human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</a:t>
            </a:r>
            <a:r>
              <a:rPr sz="2000" spc="-10" dirty="0">
                <a:latin typeface="Calibri"/>
                <a:cs typeface="Calibri"/>
              </a:rPr>
              <a:t> data,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including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text,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speech,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other </a:t>
            </a:r>
            <a:r>
              <a:rPr sz="2000" spc="-20" dirty="0">
                <a:latin typeface="Calibri"/>
                <a:cs typeface="Calibri"/>
              </a:rPr>
              <a:t>forms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communication.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"/>
    </mc:Choice>
    <mc:Fallback xmlns="">
      <p:transition spd="slow" advTm="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310261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Pragmatic</a:t>
            </a:r>
            <a:r>
              <a:rPr spc="-75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77555" cy="359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1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pragmatic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handling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situation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practical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realistic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manner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theoretical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approach.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 we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different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meanings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various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situations.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average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18.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average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(average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sequence)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average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(average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vehicle)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average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18.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(average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mathematical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 see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input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there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different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perceptions.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interpret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meaning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understand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situation.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tackle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such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problems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pragmatic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pragmatic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tends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understanding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clear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easy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interpret.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"/>
    </mc:Choice>
    <mc:Fallback xmlns="">
      <p:transition spd="slow" advTm="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30467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Discourse</a:t>
            </a:r>
            <a:r>
              <a:rPr spc="-60" dirty="0"/>
              <a:t> </a:t>
            </a:r>
            <a:r>
              <a:rPr dirty="0"/>
              <a:t>Analysis: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10245" cy="386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9085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While </a:t>
            </a:r>
            <a:r>
              <a:rPr sz="1800" spc="-10" dirty="0">
                <a:latin typeface="Calibri"/>
                <a:cs typeface="Calibri"/>
              </a:rPr>
              <a:t>processing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language there can </a:t>
            </a:r>
            <a:r>
              <a:rPr sz="1800" spc="-5" dirty="0">
                <a:latin typeface="Calibri"/>
                <a:cs typeface="Calibri"/>
              </a:rPr>
              <a:t>arise one </a:t>
            </a:r>
            <a:r>
              <a:rPr sz="1800" dirty="0">
                <a:latin typeface="Calibri"/>
                <a:cs typeface="Calibri"/>
              </a:rPr>
              <a:t>major </a:t>
            </a:r>
            <a:r>
              <a:rPr sz="1800" spc="-5" dirty="0">
                <a:latin typeface="Calibri"/>
                <a:cs typeface="Calibri"/>
              </a:rPr>
              <a:t>ambiguity </a:t>
            </a:r>
            <a:r>
              <a:rPr sz="1800" dirty="0">
                <a:latin typeface="Calibri"/>
                <a:cs typeface="Calibri"/>
              </a:rPr>
              <a:t>known as </a:t>
            </a:r>
            <a:r>
              <a:rPr sz="1800" spc="-20" dirty="0">
                <a:latin typeface="Calibri"/>
                <a:cs typeface="Calibri"/>
              </a:rPr>
              <a:t>referential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ambiguity. Referential </a:t>
            </a:r>
            <a:r>
              <a:rPr sz="1800" spc="-5" dirty="0">
                <a:latin typeface="Calibri"/>
                <a:cs typeface="Calibri"/>
              </a:rPr>
              <a:t>ambiguity is the ambiguity </a:t>
            </a:r>
            <a:r>
              <a:rPr sz="1800" spc="-10" dirty="0">
                <a:latin typeface="Calibri"/>
                <a:cs typeface="Calibri"/>
              </a:rPr>
              <a:t>that can </a:t>
            </a:r>
            <a:r>
              <a:rPr sz="1800" spc="-5" dirty="0">
                <a:latin typeface="Calibri"/>
                <a:cs typeface="Calibri"/>
              </a:rPr>
              <a:t>arise when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20" dirty="0">
                <a:latin typeface="Calibri"/>
                <a:cs typeface="Calibri"/>
              </a:rPr>
              <a:t>reference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cannot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determined.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endParaRPr sz="1800">
              <a:latin typeface="Calibri"/>
              <a:cs typeface="Calibri"/>
            </a:endParaRPr>
          </a:p>
          <a:p>
            <a:pPr marL="12700" marR="589534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Ram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won 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race.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Mohan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half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pizza.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liked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above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“He”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Ram </a:t>
            </a:r>
            <a:r>
              <a:rPr sz="1800" spc="5" dirty="0">
                <a:latin typeface="Calibri"/>
                <a:cs typeface="Calibri"/>
              </a:rPr>
              <a:t>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Mohan.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ambiguity.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word </a:t>
            </a:r>
            <a:r>
              <a:rPr sz="1800" spc="-5" dirty="0">
                <a:latin typeface="Calibri"/>
                <a:cs typeface="Calibri"/>
              </a:rPr>
              <a:t> “He” </a:t>
            </a:r>
            <a:r>
              <a:rPr sz="1800" spc="-10" dirty="0">
                <a:latin typeface="Calibri"/>
                <a:cs typeface="Calibri"/>
              </a:rPr>
              <a:t>shows dependency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 </a:t>
            </a:r>
            <a:r>
              <a:rPr sz="1800" spc="-5" dirty="0">
                <a:latin typeface="Calibri"/>
                <a:cs typeface="Calibri"/>
              </a:rPr>
              <a:t>both </a:t>
            </a:r>
            <a:r>
              <a:rPr sz="1800" spc="-15" dirty="0">
                <a:latin typeface="Calibri"/>
                <a:cs typeface="Calibri"/>
              </a:rPr>
              <a:t>sentences. </a:t>
            </a:r>
            <a:r>
              <a:rPr sz="1800" spc="-5" dirty="0">
                <a:latin typeface="Calibri"/>
                <a:cs typeface="Calibri"/>
              </a:rPr>
              <a:t>This is </a:t>
            </a:r>
            <a:r>
              <a:rPr sz="1800" dirty="0">
                <a:latin typeface="Calibri"/>
                <a:cs typeface="Calibri"/>
              </a:rPr>
              <a:t>known as </a:t>
            </a:r>
            <a:r>
              <a:rPr sz="1800" i="1" spc="-5" dirty="0">
                <a:latin typeface="Calibri"/>
                <a:cs typeface="Calibri"/>
              </a:rPr>
              <a:t>disclosure integration</a:t>
            </a:r>
            <a:r>
              <a:rPr sz="1800" spc="-5" dirty="0">
                <a:latin typeface="Calibri"/>
                <a:cs typeface="Calibri"/>
              </a:rPr>
              <a:t>.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individual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relies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upon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before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Like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above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third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relies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upon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sentence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before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Hence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goal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remove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referential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ambiguity.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"/>
    </mc:Choice>
    <mc:Fallback xmlns="">
      <p:transition spd="slow" advTm="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269303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493"/>
            <a:ext cx="8284209" cy="4173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five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phases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discussed </a:t>
            </a:r>
            <a:r>
              <a:rPr sz="1700" spc="-10" dirty="0">
                <a:latin typeface="Calibri"/>
                <a:cs typeface="Calibri"/>
              </a:rPr>
              <a:t>above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for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Language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processing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are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required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to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follow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35" dirty="0">
                <a:latin typeface="Calibri"/>
                <a:cs typeface="Calibri"/>
              </a:rPr>
              <a:t>order.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Each 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phase </a:t>
            </a:r>
            <a:r>
              <a:rPr sz="1700" spc="-20" dirty="0">
                <a:latin typeface="Calibri"/>
                <a:cs typeface="Calibri"/>
              </a:rPr>
              <a:t>takes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input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from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previous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phase’s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output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and </a:t>
            </a:r>
            <a:r>
              <a:rPr sz="1700" spc="-10" dirty="0">
                <a:latin typeface="Calibri"/>
                <a:cs typeface="Calibri"/>
              </a:rPr>
              <a:t>sends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along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next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phase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for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processing.</a:t>
            </a:r>
            <a:r>
              <a:rPr sz="1700" spc="-5" dirty="0">
                <a:latin typeface="Calibri"/>
                <a:cs typeface="Calibri"/>
              </a:rPr>
              <a:t> While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this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process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input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can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get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rejected</a:t>
            </a:r>
            <a:r>
              <a:rPr sz="1700" spc="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half-way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if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does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not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follow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5" dirty="0">
                <a:latin typeface="Calibri"/>
                <a:cs typeface="Calibri"/>
              </a:rPr>
              <a:t> rules 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defining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for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next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phase.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12700" marR="215265">
              <a:lnSpc>
                <a:spcPct val="100000"/>
              </a:lnSpc>
              <a:spcBef>
                <a:spcPts val="5"/>
              </a:spcBef>
            </a:pPr>
            <a:r>
              <a:rPr sz="1700" spc="-10" dirty="0">
                <a:latin typeface="Calibri"/>
                <a:cs typeface="Calibri"/>
              </a:rPr>
              <a:t>Also,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More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than </a:t>
            </a:r>
            <a:r>
              <a:rPr sz="1700" spc="-10" dirty="0">
                <a:latin typeface="Calibri"/>
                <a:cs typeface="Calibri"/>
              </a:rPr>
              <a:t>one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phase </a:t>
            </a:r>
            <a:r>
              <a:rPr sz="1700" spc="-10" dirty="0">
                <a:latin typeface="Calibri"/>
                <a:cs typeface="Calibri"/>
              </a:rPr>
              <a:t>can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start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processing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30" dirty="0">
                <a:latin typeface="Calibri"/>
                <a:cs typeface="Calibri"/>
              </a:rPr>
              <a:t>together.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This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may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happen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due </a:t>
            </a:r>
            <a:r>
              <a:rPr sz="1700" spc="-15" dirty="0">
                <a:latin typeface="Calibri"/>
                <a:cs typeface="Calibri"/>
              </a:rPr>
              <a:t>to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ambiguity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between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phases.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latin typeface="Calibri"/>
                <a:cs typeface="Calibri"/>
              </a:rPr>
              <a:t>For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instance,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consider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sentence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Is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electric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vehicle</a:t>
            </a:r>
            <a:r>
              <a:rPr sz="1700" spc="35" dirty="0">
                <a:latin typeface="Calibri"/>
                <a:cs typeface="Calibri"/>
              </a:rPr>
              <a:t> </a:t>
            </a:r>
            <a:r>
              <a:rPr sz="1700" spc="-35" dirty="0">
                <a:latin typeface="Calibri"/>
                <a:cs typeface="Calibri"/>
              </a:rPr>
              <a:t>Tesla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car?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above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sentence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has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four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noun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phrases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at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end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which will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be </a:t>
            </a:r>
            <a:r>
              <a:rPr sz="1700" spc="-10" dirty="0">
                <a:latin typeface="Calibri"/>
                <a:cs typeface="Calibri"/>
              </a:rPr>
              <a:t>required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form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noun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spc="-5" dirty="0">
                <a:latin typeface="Calibri"/>
                <a:cs typeface="Calibri"/>
              </a:rPr>
              <a:t>phrases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give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sentence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of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form:</a:t>
            </a:r>
            <a:endParaRPr sz="17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700" dirty="0">
                <a:latin typeface="Calibri"/>
                <a:cs typeface="Calibri"/>
              </a:rPr>
              <a:t>“Is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5" dirty="0">
                <a:latin typeface="Calibri"/>
                <a:cs typeface="Calibri"/>
              </a:rPr>
              <a:t> B?”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where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&amp;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represents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noun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phrases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we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require.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While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syntax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analysis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there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will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following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choices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available: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15"/>
    </mc:Choice>
    <mc:Fallback xmlns="">
      <p:transition spd="slow" advTm="105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269303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3975861"/>
            <a:ext cx="8312784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While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performing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syntactic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these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choices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look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applicable,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phrases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require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analyze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semantics.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semantic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options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making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sense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“electric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vehicle”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“tesla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car”.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Hence,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 </a:t>
            </a:r>
            <a:r>
              <a:rPr sz="1800" spc="-15" dirty="0">
                <a:latin typeface="Calibri"/>
                <a:cs typeface="Calibri"/>
              </a:rPr>
              <a:t>say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these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separated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communicate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20" dirty="0">
                <a:latin typeface="Calibri"/>
                <a:cs typeface="Calibri"/>
              </a:rPr>
              <a:t>different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ways.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40576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Language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structure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follows </a:t>
            </a:r>
            <a:r>
              <a:rPr sz="1800" spc="-20" dirty="0">
                <a:latin typeface="Calibri"/>
                <a:cs typeface="Calibri"/>
              </a:rPr>
              <a:t>different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rules.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Natural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written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concerning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rules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developed.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focus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erase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ambiguity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15" dirty="0">
                <a:latin typeface="Calibri"/>
                <a:cs typeface="Calibri"/>
              </a:rPr>
              <a:t>uncertainty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</a:t>
            </a:r>
            <a:r>
              <a:rPr sz="1800" spc="-5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communication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easier.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2286000"/>
            <a:ext cx="5827776" cy="166420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24"/>
    </mc:Choice>
    <mc:Fallback xmlns="">
      <p:transition spd="slow" advTm="107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2398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Spell</a:t>
            </a:r>
            <a:r>
              <a:rPr spc="-50" dirty="0"/>
              <a:t> </a:t>
            </a:r>
            <a:r>
              <a:rPr spc="-10" dirty="0"/>
              <a:t>Checking: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41311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6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Spelling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Correction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very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important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task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Natural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Language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Processing.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used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various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tasks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like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search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engines,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sentiment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analysis,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text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summarization,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etc.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suggests,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 </a:t>
            </a:r>
            <a:r>
              <a:rPr sz="1800" spc="-5" dirty="0">
                <a:latin typeface="Calibri"/>
                <a:cs typeface="Calibri"/>
              </a:rPr>
              <a:t>try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spelling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errors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spelling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real-world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tasks,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often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deal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typos,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their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spelling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correction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rescue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improve</a:t>
            </a:r>
            <a:r>
              <a:rPr sz="1800" spc="-5" dirty="0">
                <a:latin typeface="Calibri"/>
                <a:cs typeface="Calibri"/>
              </a:rPr>
              <a:t> model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performance.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example,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 </a:t>
            </a:r>
            <a:r>
              <a:rPr sz="1800" spc="-15" dirty="0">
                <a:latin typeface="Calibri"/>
                <a:cs typeface="Calibri"/>
              </a:rPr>
              <a:t>want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search </a:t>
            </a:r>
            <a:r>
              <a:rPr sz="1800" spc="-5" dirty="0">
                <a:latin typeface="Calibri"/>
                <a:cs typeface="Calibri"/>
              </a:rPr>
              <a:t> apple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“aple,”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 wish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search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engine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suggests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“apple”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instead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giving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04"/>
    </mc:Choice>
    <mc:Fallback xmlns="">
      <p:transition spd="slow" advTm="122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743" y="1672793"/>
            <a:ext cx="2398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Spell</a:t>
            </a:r>
            <a:r>
              <a:rPr spc="-50" dirty="0"/>
              <a:t> </a:t>
            </a:r>
            <a:r>
              <a:rPr spc="-10" dirty="0"/>
              <a:t>Checking: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493"/>
            <a:ext cx="8352790" cy="3914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235" indent="-21653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29235" algn="l"/>
              </a:tabLst>
            </a:pPr>
            <a:r>
              <a:rPr sz="1700" b="1" spc="-10" dirty="0">
                <a:latin typeface="Calibri"/>
                <a:cs typeface="Calibri"/>
              </a:rPr>
              <a:t>What</a:t>
            </a:r>
            <a:r>
              <a:rPr sz="1700" b="1" spc="-5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is</a:t>
            </a:r>
            <a:r>
              <a:rPr sz="1700" b="1" spc="-1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spelling correction</a:t>
            </a:r>
            <a:r>
              <a:rPr sz="1700" b="1" spc="-65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in</a:t>
            </a:r>
            <a:r>
              <a:rPr sz="1700" b="1" spc="15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NLP?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latin typeface="Calibri"/>
                <a:cs typeface="Calibri"/>
              </a:rPr>
              <a:t>Spelling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correction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in </a:t>
            </a:r>
            <a:r>
              <a:rPr sz="1700" dirty="0">
                <a:latin typeface="Calibri"/>
                <a:cs typeface="Calibri"/>
              </a:rPr>
              <a:t>NLP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refers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to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detecting</a:t>
            </a:r>
            <a:r>
              <a:rPr sz="1700" spc="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incorrect</a:t>
            </a:r>
            <a:r>
              <a:rPr sz="1700" spc="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spellings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and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then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correcting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them.</a:t>
            </a:r>
            <a:endParaRPr sz="1700">
              <a:latin typeface="Calibri"/>
              <a:cs typeface="Calibri"/>
            </a:endParaRPr>
          </a:p>
          <a:p>
            <a:pPr marL="229235" indent="-216535">
              <a:lnSpc>
                <a:spcPct val="100000"/>
              </a:lnSpc>
              <a:buAutoNum type="arabicPeriod" startAt="2"/>
              <a:tabLst>
                <a:tab pos="229235" algn="l"/>
              </a:tabLst>
            </a:pPr>
            <a:r>
              <a:rPr sz="1700" b="1" dirty="0">
                <a:latin typeface="Calibri"/>
                <a:cs typeface="Calibri"/>
              </a:rPr>
              <a:t>How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does</a:t>
            </a:r>
            <a:r>
              <a:rPr sz="1700" b="1" spc="-1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autocorrect</a:t>
            </a:r>
            <a:r>
              <a:rPr sz="1700" b="1" spc="-50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work</a:t>
            </a:r>
            <a:r>
              <a:rPr sz="1700" b="1" spc="-5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in</a:t>
            </a:r>
            <a:r>
              <a:rPr sz="1700" b="1" dirty="0">
                <a:latin typeface="Calibri"/>
                <a:cs typeface="Calibri"/>
              </a:rPr>
              <a:t> NLP?</a:t>
            </a:r>
            <a:endParaRPr sz="17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700" spc="-10" dirty="0">
                <a:latin typeface="Calibri"/>
                <a:cs typeface="Calibri"/>
              </a:rPr>
              <a:t>Autocorrect</a:t>
            </a:r>
            <a:r>
              <a:rPr sz="1700" spc="5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tries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first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find whether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given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word</a:t>
            </a:r>
            <a:r>
              <a:rPr sz="1700" spc="-5" dirty="0">
                <a:latin typeface="Calibri"/>
                <a:cs typeface="Calibri"/>
              </a:rPr>
              <a:t> is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correct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or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not.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It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does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so</a:t>
            </a:r>
            <a:r>
              <a:rPr sz="1700" spc="-5" dirty="0">
                <a:latin typeface="Calibri"/>
                <a:cs typeface="Calibri"/>
              </a:rPr>
              <a:t> by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checking</a:t>
            </a:r>
            <a:r>
              <a:rPr sz="1700" spc="3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in 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dictionary.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If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word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exists,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means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that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correct;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otherwise,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not.</a:t>
            </a:r>
            <a:r>
              <a:rPr sz="1700" dirty="0">
                <a:latin typeface="Calibri"/>
                <a:cs typeface="Calibri"/>
              </a:rPr>
              <a:t> If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word</a:t>
            </a:r>
            <a:r>
              <a:rPr sz="1700" spc="-5" dirty="0">
                <a:latin typeface="Calibri"/>
                <a:cs typeface="Calibri"/>
              </a:rPr>
              <a:t> isn’t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right,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tries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to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find</a:t>
            </a:r>
            <a:r>
              <a:rPr sz="1700" spc="-10" dirty="0">
                <a:latin typeface="Calibri"/>
                <a:cs typeface="Calibri"/>
              </a:rPr>
              <a:t> other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close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options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and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finds</a:t>
            </a:r>
            <a:r>
              <a:rPr sz="1700" dirty="0">
                <a:latin typeface="Calibri"/>
                <a:cs typeface="Calibri"/>
              </a:rPr>
              <a:t> the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best-suited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word.</a:t>
            </a:r>
            <a:endParaRPr sz="1700">
              <a:latin typeface="Calibri"/>
              <a:cs typeface="Calibri"/>
            </a:endParaRPr>
          </a:p>
          <a:p>
            <a:pPr marL="229235" indent="-21653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229235" algn="l"/>
              </a:tabLst>
            </a:pPr>
            <a:r>
              <a:rPr sz="1700" b="1" dirty="0">
                <a:latin typeface="Calibri"/>
                <a:cs typeface="Calibri"/>
              </a:rPr>
              <a:t>How</a:t>
            </a:r>
            <a:r>
              <a:rPr sz="1700" b="1" spc="-3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do</a:t>
            </a:r>
            <a:r>
              <a:rPr sz="1700" b="1" spc="-1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you</a:t>
            </a:r>
            <a:r>
              <a:rPr sz="1700" b="1" spc="-1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correct</a:t>
            </a:r>
            <a:r>
              <a:rPr sz="1700" b="1" spc="-50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spelling </a:t>
            </a:r>
            <a:r>
              <a:rPr sz="1700" b="1" spc="-10" dirty="0">
                <a:latin typeface="Calibri"/>
                <a:cs typeface="Calibri"/>
              </a:rPr>
              <a:t>in</a:t>
            </a:r>
            <a:r>
              <a:rPr sz="1700" b="1" dirty="0">
                <a:latin typeface="Calibri"/>
                <a:cs typeface="Calibri"/>
              </a:rPr>
              <a:t> Python?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spc="-40" dirty="0">
                <a:latin typeface="Calibri"/>
                <a:cs typeface="Calibri"/>
              </a:rPr>
              <a:t>We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can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correct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spellings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in Python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using</a:t>
            </a:r>
            <a:r>
              <a:rPr sz="1700" spc="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SymSpell,</a:t>
            </a:r>
            <a:r>
              <a:rPr sz="1700" spc="3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Norvig’s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method,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etc.</a:t>
            </a:r>
            <a:endParaRPr sz="1700">
              <a:latin typeface="Calibri"/>
              <a:cs typeface="Calibri"/>
            </a:endParaRPr>
          </a:p>
          <a:p>
            <a:pPr marL="229235" indent="-217170">
              <a:lnSpc>
                <a:spcPct val="100000"/>
              </a:lnSpc>
              <a:buAutoNum type="arabicPeriod" startAt="4"/>
              <a:tabLst>
                <a:tab pos="229870" algn="l"/>
              </a:tabLst>
            </a:pPr>
            <a:r>
              <a:rPr sz="1700" b="1" dirty="0">
                <a:latin typeface="Calibri"/>
                <a:cs typeface="Calibri"/>
              </a:rPr>
              <a:t>Is</a:t>
            </a:r>
            <a:r>
              <a:rPr sz="1700" b="1" spc="-2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autocorrect</a:t>
            </a:r>
            <a:r>
              <a:rPr sz="1700" b="1" spc="-50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artificial</a:t>
            </a:r>
            <a:r>
              <a:rPr sz="1700" b="1" spc="-25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intelligence?</a:t>
            </a:r>
            <a:endParaRPr sz="1700">
              <a:latin typeface="Calibri"/>
              <a:cs typeface="Calibri"/>
            </a:endParaRPr>
          </a:p>
          <a:p>
            <a:pPr marL="12700" marR="339725">
              <a:lnSpc>
                <a:spcPct val="100000"/>
              </a:lnSpc>
            </a:pPr>
            <a:r>
              <a:rPr sz="1700" spc="-30" dirty="0">
                <a:latin typeface="Calibri"/>
                <a:cs typeface="Calibri"/>
              </a:rPr>
              <a:t>Yes,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auto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correction</a:t>
            </a:r>
            <a:r>
              <a:rPr sz="1700" spc="3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artificial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intelligence</a:t>
            </a:r>
            <a:r>
              <a:rPr sz="1700" spc="9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as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spc="3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uses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intelligence</a:t>
            </a:r>
            <a:r>
              <a:rPr sz="1700" spc="7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of</a:t>
            </a:r>
            <a:r>
              <a:rPr sz="1700" spc="3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machines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to</a:t>
            </a:r>
            <a:r>
              <a:rPr sz="1700" spc="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correct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spelling.</a:t>
            </a:r>
            <a:endParaRPr sz="1700">
              <a:latin typeface="Calibri"/>
              <a:cs typeface="Calibri"/>
            </a:endParaRPr>
          </a:p>
          <a:p>
            <a:pPr marL="229235" indent="-217170">
              <a:lnSpc>
                <a:spcPct val="100000"/>
              </a:lnSpc>
              <a:buAutoNum type="arabicPeriod" startAt="5"/>
              <a:tabLst>
                <a:tab pos="229870" algn="l"/>
              </a:tabLst>
            </a:pPr>
            <a:r>
              <a:rPr sz="1700" b="1" dirty="0">
                <a:latin typeface="Calibri"/>
                <a:cs typeface="Calibri"/>
              </a:rPr>
              <a:t>Is</a:t>
            </a:r>
            <a:r>
              <a:rPr sz="1700" b="1" spc="-2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spelling</a:t>
            </a:r>
            <a:r>
              <a:rPr sz="1700" b="1" spc="-25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important </a:t>
            </a:r>
            <a:r>
              <a:rPr sz="1700" b="1" spc="-5" dirty="0">
                <a:latin typeface="Calibri"/>
                <a:cs typeface="Calibri"/>
              </a:rPr>
              <a:t>in</a:t>
            </a:r>
            <a:r>
              <a:rPr sz="1700" b="1" spc="5" dirty="0">
                <a:latin typeface="Calibri"/>
                <a:cs typeface="Calibri"/>
              </a:rPr>
              <a:t> Python?</a:t>
            </a:r>
            <a:endParaRPr sz="1700">
              <a:latin typeface="Calibri"/>
              <a:cs typeface="Calibri"/>
            </a:endParaRPr>
          </a:p>
          <a:p>
            <a:pPr marL="12700" marR="41275" algn="just">
              <a:lnSpc>
                <a:spcPct val="100000"/>
              </a:lnSpc>
              <a:spcBef>
                <a:spcPts val="5"/>
              </a:spcBef>
            </a:pPr>
            <a:r>
              <a:rPr sz="1700" spc="-30" dirty="0">
                <a:latin typeface="Calibri"/>
                <a:cs typeface="Calibri"/>
              </a:rPr>
              <a:t>Yes, </a:t>
            </a:r>
            <a:r>
              <a:rPr sz="1700" spc="-10" dirty="0">
                <a:latin typeface="Calibri"/>
                <a:cs typeface="Calibri"/>
              </a:rPr>
              <a:t>spelling </a:t>
            </a:r>
            <a:r>
              <a:rPr sz="1700" spc="-5" dirty="0">
                <a:latin typeface="Calibri"/>
                <a:cs typeface="Calibri"/>
              </a:rPr>
              <a:t>is </a:t>
            </a:r>
            <a:r>
              <a:rPr sz="1700" spc="-10" dirty="0">
                <a:latin typeface="Calibri"/>
                <a:cs typeface="Calibri"/>
              </a:rPr>
              <a:t>very important </a:t>
            </a:r>
            <a:r>
              <a:rPr sz="1700" spc="-5" dirty="0">
                <a:latin typeface="Calibri"/>
                <a:cs typeface="Calibri"/>
              </a:rPr>
              <a:t>in Python </a:t>
            </a:r>
            <a:r>
              <a:rPr sz="1700" dirty="0">
                <a:latin typeface="Calibri"/>
                <a:cs typeface="Calibri"/>
              </a:rPr>
              <a:t>as </a:t>
            </a:r>
            <a:r>
              <a:rPr sz="1700" spc="-10" dirty="0">
                <a:latin typeface="Calibri"/>
                <a:cs typeface="Calibri"/>
              </a:rPr>
              <a:t>we can </a:t>
            </a:r>
            <a:r>
              <a:rPr sz="1700" spc="-15" dirty="0">
                <a:latin typeface="Calibri"/>
                <a:cs typeface="Calibri"/>
              </a:rPr>
              <a:t>get </a:t>
            </a:r>
            <a:r>
              <a:rPr sz="1700" spc="-10" dirty="0">
                <a:latin typeface="Calibri"/>
                <a:cs typeface="Calibri"/>
              </a:rPr>
              <a:t>correct </a:t>
            </a:r>
            <a:r>
              <a:rPr sz="1700" spc="-5" dirty="0">
                <a:latin typeface="Calibri"/>
                <a:cs typeface="Calibri"/>
              </a:rPr>
              <a:t>and </a:t>
            </a:r>
            <a:r>
              <a:rPr sz="1700" spc="-10" dirty="0">
                <a:latin typeface="Calibri"/>
                <a:cs typeface="Calibri"/>
              </a:rPr>
              <a:t>accurate results </a:t>
            </a:r>
            <a:r>
              <a:rPr sz="1700" spc="-5" dirty="0">
                <a:latin typeface="Calibri"/>
                <a:cs typeface="Calibri"/>
              </a:rPr>
              <a:t>with </a:t>
            </a:r>
            <a:r>
              <a:rPr sz="1700" spc="-10" dirty="0">
                <a:latin typeface="Calibri"/>
                <a:cs typeface="Calibri"/>
              </a:rPr>
              <a:t>correct 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spellings. </a:t>
            </a:r>
            <a:r>
              <a:rPr sz="1700" spc="-5" dirty="0">
                <a:latin typeface="Calibri"/>
                <a:cs typeface="Calibri"/>
              </a:rPr>
              <a:t>With </a:t>
            </a:r>
            <a:r>
              <a:rPr sz="1700" spc="-10" dirty="0">
                <a:latin typeface="Calibri"/>
                <a:cs typeface="Calibri"/>
              </a:rPr>
              <a:t>incorrect </a:t>
            </a:r>
            <a:r>
              <a:rPr sz="1700" spc="-5" dirty="0">
                <a:latin typeface="Calibri"/>
                <a:cs typeface="Calibri"/>
              </a:rPr>
              <a:t>spelling, </a:t>
            </a:r>
            <a:r>
              <a:rPr sz="1700" dirty="0">
                <a:latin typeface="Calibri"/>
                <a:cs typeface="Calibri"/>
              </a:rPr>
              <a:t>the </a:t>
            </a:r>
            <a:r>
              <a:rPr sz="1700" spc="-5" dirty="0">
                <a:latin typeface="Calibri"/>
                <a:cs typeface="Calibri"/>
              </a:rPr>
              <a:t>accuracy of </a:t>
            </a:r>
            <a:r>
              <a:rPr sz="1700" spc="-10" dirty="0">
                <a:latin typeface="Calibri"/>
                <a:cs typeface="Calibri"/>
              </a:rPr>
              <a:t>tasks </a:t>
            </a:r>
            <a:r>
              <a:rPr sz="1700" spc="-20" dirty="0">
                <a:latin typeface="Calibri"/>
                <a:cs typeface="Calibri"/>
              </a:rPr>
              <a:t>like </a:t>
            </a:r>
            <a:r>
              <a:rPr sz="1700" spc="-5" dirty="0">
                <a:latin typeface="Calibri"/>
                <a:cs typeface="Calibri"/>
              </a:rPr>
              <a:t>search </a:t>
            </a:r>
            <a:r>
              <a:rPr sz="1700" spc="-10" dirty="0">
                <a:latin typeface="Calibri"/>
                <a:cs typeface="Calibri"/>
              </a:rPr>
              <a:t>engines can </a:t>
            </a:r>
            <a:r>
              <a:rPr sz="1700" spc="-5" dirty="0">
                <a:latin typeface="Calibri"/>
                <a:cs typeface="Calibri"/>
              </a:rPr>
              <a:t>decrease due </a:t>
            </a:r>
            <a:r>
              <a:rPr sz="1700" spc="-10" dirty="0">
                <a:latin typeface="Calibri"/>
                <a:cs typeface="Calibri"/>
              </a:rPr>
              <a:t>to </a:t>
            </a:r>
            <a:r>
              <a:rPr sz="1700" spc="-5" dirty="0">
                <a:latin typeface="Calibri"/>
                <a:cs typeface="Calibri"/>
              </a:rPr>
              <a:t> their </a:t>
            </a:r>
            <a:r>
              <a:rPr sz="1700" spc="-10" dirty="0">
                <a:latin typeface="Calibri"/>
                <a:cs typeface="Calibri"/>
              </a:rPr>
              <a:t>ambiguous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nature.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648"/>
    </mc:Choice>
    <mc:Fallback xmlns="">
      <p:transition spd="slow" advTm="430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0801" y="6003747"/>
            <a:ext cx="2367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35" dirty="0">
                <a:solidFill>
                  <a:srgbClr val="1F477B"/>
                </a:solidFill>
                <a:uFill>
                  <a:solidFill>
                    <a:srgbClr val="1F477B"/>
                  </a:solidFill>
                </a:uFill>
                <a:latin typeface="Calibri"/>
                <a:cs typeface="Calibri"/>
                <a:hlinkClick r:id="rId4"/>
              </a:rPr>
              <a:t>www.paruluniversity.ac.in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"/>
    </mc:Choice>
    <mc:Fallback xmlns="">
      <p:transition spd="slow" advTm="1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20955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95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dirty="0"/>
              <a:t>NLP?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57870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Some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applications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include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translation,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speech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recognition,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sentiment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analysis,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text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classification,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information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retrieval.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NLP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wide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range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industries,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including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finance,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healthcare,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education, </a:t>
            </a:r>
            <a:r>
              <a:rPr sz="2000" spc="-5" dirty="0">
                <a:latin typeface="Calibri"/>
                <a:cs typeface="Calibri"/>
              </a:rPr>
              <a:t> 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entertainment,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name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5" dirty="0">
                <a:latin typeface="Calibri"/>
                <a:cs typeface="Calibri"/>
              </a:rPr>
              <a:t>few.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Calibri"/>
              <a:cs typeface="Calibri"/>
            </a:endParaRPr>
          </a:p>
          <a:p>
            <a:pPr marL="12700" marR="9525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Overall,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rapidly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evolving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field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driving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new </a:t>
            </a:r>
            <a:r>
              <a:rPr sz="2000" spc="-10" dirty="0">
                <a:latin typeface="Calibri"/>
                <a:cs typeface="Calibri"/>
              </a:rPr>
              <a:t>advances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computer </a:t>
            </a:r>
            <a:r>
              <a:rPr sz="2000" spc="-10" dirty="0">
                <a:latin typeface="Calibri"/>
                <a:cs typeface="Calibri"/>
              </a:rPr>
              <a:t> science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artificial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intelligence,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has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potential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transform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30" dirty="0">
                <a:latin typeface="Calibri"/>
                <a:cs typeface="Calibri"/>
              </a:rPr>
              <a:t>way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interact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technology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dirty="0">
                <a:latin typeface="Calibri"/>
                <a:cs typeface="Calibri"/>
              </a:rPr>
              <a:t> our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daily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lives.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"/>
    </mc:Choice>
    <mc:Fallback xmlns="">
      <p:transition spd="slow" advTm="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20955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95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dirty="0"/>
              <a:t>NLP?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95335" cy="368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 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wide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range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applications,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including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sentiment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analysis,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machine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translation,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text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summarization,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bots,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more.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Some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common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tasks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include:</a:t>
            </a:r>
            <a:endParaRPr sz="2000" dirty="0">
              <a:latin typeface="Calibri"/>
              <a:cs typeface="Calibri"/>
            </a:endParaRPr>
          </a:p>
          <a:p>
            <a:pPr marL="12700" marR="66421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59385" algn="l"/>
              </a:tabLst>
            </a:pPr>
            <a:r>
              <a:rPr sz="2000" spc="-60" dirty="0">
                <a:latin typeface="Calibri"/>
                <a:cs typeface="Calibri"/>
              </a:rPr>
              <a:t>Text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Classification: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Classifying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text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different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categories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based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their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content,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spam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filtering,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sentiment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topic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modeling.</a:t>
            </a:r>
            <a:endParaRPr sz="2000" dirty="0">
              <a:latin typeface="Calibri"/>
              <a:cs typeface="Calibri"/>
            </a:endParaRPr>
          </a:p>
          <a:p>
            <a:pPr marL="12700" marR="77470">
              <a:lnSpc>
                <a:spcPct val="100000"/>
              </a:lnSpc>
              <a:buFont typeface="Arial MT"/>
              <a:buChar char="•"/>
              <a:tabLst>
                <a:tab pos="159385" algn="l"/>
              </a:tabLst>
            </a:pPr>
            <a:r>
              <a:rPr sz="2000" spc="-10" dirty="0">
                <a:latin typeface="Calibri"/>
                <a:cs typeface="Calibri"/>
              </a:rPr>
              <a:t>Named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Entity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Recognition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(NER):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Identifying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categorizing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named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entities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text,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people,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organizations,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locations.</a:t>
            </a:r>
            <a:endParaRPr sz="2000" dirty="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 MT"/>
              <a:buChar char="•"/>
              <a:tabLst>
                <a:tab pos="159385" algn="l"/>
              </a:tabLst>
            </a:pPr>
            <a:r>
              <a:rPr sz="2000" spc="-10" dirty="0">
                <a:latin typeface="Calibri"/>
                <a:cs typeface="Calibri"/>
              </a:rPr>
              <a:t>Part-of-Speech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(POS)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Tagging: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Assigning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part</a:t>
            </a:r>
            <a:r>
              <a:rPr sz="2000" dirty="0">
                <a:latin typeface="Calibri"/>
                <a:cs typeface="Calibri"/>
              </a:rPr>
              <a:t> 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speech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each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word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Calibri"/>
                <a:cs typeface="Calibri"/>
              </a:rPr>
              <a:t>sentence,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noun,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verb,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adjective,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adverb.</a:t>
            </a:r>
            <a:endParaRPr sz="2000" dirty="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 MT"/>
              <a:buChar char="•"/>
              <a:tabLst>
                <a:tab pos="159385" algn="l"/>
              </a:tabLst>
            </a:pPr>
            <a:r>
              <a:rPr sz="2000" spc="-15" dirty="0">
                <a:latin typeface="Calibri"/>
                <a:cs typeface="Calibri"/>
              </a:rPr>
              <a:t>Sentiment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Analysis: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Analyzing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-15" dirty="0">
                <a:latin typeface="Calibri"/>
                <a:cs typeface="Calibri"/>
              </a:rPr>
              <a:t> sentiment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piece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text,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such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 </a:t>
            </a:r>
            <a:r>
              <a:rPr sz="2000" spc="-10" dirty="0">
                <a:latin typeface="Calibri"/>
                <a:cs typeface="Calibri"/>
              </a:rPr>
              <a:t>positive,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latin typeface="Calibri"/>
                <a:cs typeface="Calibri"/>
              </a:rPr>
              <a:t>negative,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neutral.</a:t>
            </a:r>
            <a:endParaRPr sz="2000" dirty="0">
              <a:latin typeface="Calibri"/>
              <a:cs typeface="Calibri"/>
            </a:endParaRPr>
          </a:p>
          <a:p>
            <a:pPr marL="158750" indent="-146685">
              <a:lnSpc>
                <a:spcPct val="100000"/>
              </a:lnSpc>
              <a:buFont typeface="Arial MT"/>
              <a:buChar char="•"/>
              <a:tabLst>
                <a:tab pos="159385" algn="l"/>
              </a:tabLst>
            </a:pPr>
            <a:r>
              <a:rPr sz="2000" spc="-5" dirty="0">
                <a:latin typeface="Calibri"/>
                <a:cs typeface="Calibri"/>
              </a:rPr>
              <a:t>Machine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Translation: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Translating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text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from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language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another.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"/>
    </mc:Choice>
    <mc:Fallback xmlns="">
      <p:transition spd="slow" advTm="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20955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95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dirty="0"/>
              <a:t>NLP?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2362200"/>
            <a:ext cx="7924800" cy="36941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37609" y="6116828"/>
            <a:ext cx="15982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latin typeface="Calibri"/>
                <a:cs typeface="Calibri"/>
              </a:rPr>
              <a:t>Process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Of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NLP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"/>
    </mc:Choice>
    <mc:Fallback xmlns="">
      <p:transition spd="slow" advTm="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70167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Advantages</a:t>
            </a:r>
            <a:r>
              <a:rPr spc="5" dirty="0"/>
              <a:t> </a:t>
            </a:r>
            <a:r>
              <a:rPr spc="-10" dirty="0"/>
              <a:t>of</a:t>
            </a:r>
            <a:r>
              <a:rPr spc="15" dirty="0"/>
              <a:t> </a:t>
            </a:r>
            <a:r>
              <a:rPr spc="-10" dirty="0"/>
              <a:t>Natural</a:t>
            </a:r>
            <a:r>
              <a:rPr spc="15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Processing: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230234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9225" algn="just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Calibri"/>
                <a:cs typeface="Calibri"/>
              </a:rPr>
              <a:t>Improves </a:t>
            </a:r>
            <a:r>
              <a:rPr sz="2000" spc="-10" dirty="0">
                <a:latin typeface="Calibri"/>
                <a:cs typeface="Calibri"/>
              </a:rPr>
              <a:t>human-computer interaction: </a:t>
            </a:r>
            <a:r>
              <a:rPr sz="2000" spc="-5" dirty="0">
                <a:latin typeface="Calibri"/>
                <a:cs typeface="Calibri"/>
              </a:rPr>
              <a:t>NLP enables </a:t>
            </a:r>
            <a:r>
              <a:rPr sz="2000" spc="-15" dirty="0">
                <a:latin typeface="Calibri"/>
                <a:cs typeface="Calibri"/>
              </a:rPr>
              <a:t>computers to </a:t>
            </a:r>
            <a:r>
              <a:rPr sz="2000" spc="-10" dirty="0">
                <a:latin typeface="Calibri"/>
                <a:cs typeface="Calibri"/>
              </a:rPr>
              <a:t>understand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respond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human </a:t>
            </a:r>
            <a:r>
              <a:rPr sz="2000" spc="-10" dirty="0">
                <a:latin typeface="Calibri"/>
                <a:cs typeface="Calibri"/>
              </a:rPr>
              <a:t>languages, </a:t>
            </a:r>
            <a:r>
              <a:rPr sz="2000" spc="-5" dirty="0">
                <a:latin typeface="Calibri"/>
                <a:cs typeface="Calibri"/>
              </a:rPr>
              <a:t>which </a:t>
            </a:r>
            <a:r>
              <a:rPr sz="2000" spc="-15" dirty="0">
                <a:latin typeface="Calibri"/>
                <a:cs typeface="Calibri"/>
              </a:rPr>
              <a:t>improves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overall </a:t>
            </a:r>
            <a:r>
              <a:rPr sz="2000" spc="-10" dirty="0">
                <a:latin typeface="Calibri"/>
                <a:cs typeface="Calibri"/>
              </a:rPr>
              <a:t>user experience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makes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easier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people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interact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computers.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Calibri"/>
                <a:cs typeface="Calibri"/>
              </a:rPr>
              <a:t>Automates repetitive tasks: </a:t>
            </a:r>
            <a:r>
              <a:rPr sz="2000" spc="-5" dirty="0">
                <a:latin typeface="Calibri"/>
                <a:cs typeface="Calibri"/>
              </a:rPr>
              <a:t>NLP </a:t>
            </a:r>
            <a:r>
              <a:rPr sz="2000" spc="-10" dirty="0">
                <a:latin typeface="Calibri"/>
                <a:cs typeface="Calibri"/>
              </a:rPr>
              <a:t>techniques </a:t>
            </a:r>
            <a:r>
              <a:rPr sz="2000" spc="-1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0" dirty="0">
                <a:latin typeface="Calibri"/>
                <a:cs typeface="Calibri"/>
              </a:rPr>
              <a:t>used </a:t>
            </a:r>
            <a:r>
              <a:rPr sz="2000" spc="-15" dirty="0">
                <a:latin typeface="Calibri"/>
                <a:cs typeface="Calibri"/>
              </a:rPr>
              <a:t>to automate repetitive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tasks, </a:t>
            </a:r>
            <a:r>
              <a:rPr sz="2000" spc="-10" dirty="0">
                <a:latin typeface="Calibri"/>
                <a:cs typeface="Calibri"/>
              </a:rPr>
              <a:t>such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20" dirty="0">
                <a:latin typeface="Calibri"/>
                <a:cs typeface="Calibri"/>
              </a:rPr>
              <a:t>text </a:t>
            </a:r>
            <a:r>
              <a:rPr sz="2000" spc="-10" dirty="0">
                <a:latin typeface="Calibri"/>
                <a:cs typeface="Calibri"/>
              </a:rPr>
              <a:t>summarization, </a:t>
            </a:r>
            <a:r>
              <a:rPr sz="2000" spc="-15" dirty="0">
                <a:latin typeface="Calibri"/>
                <a:cs typeface="Calibri"/>
              </a:rPr>
              <a:t>sentiment </a:t>
            </a:r>
            <a:r>
              <a:rPr sz="2000" spc="-10" dirty="0">
                <a:latin typeface="Calibri"/>
                <a:cs typeface="Calibri"/>
              </a:rPr>
              <a:t>analysis, </a:t>
            </a:r>
            <a:r>
              <a:rPr sz="2000" spc="-5" dirty="0">
                <a:latin typeface="Calibri"/>
                <a:cs typeface="Calibri"/>
              </a:rPr>
              <a:t>and language </a:t>
            </a:r>
            <a:r>
              <a:rPr sz="2000" spc="-10" dirty="0">
                <a:latin typeface="Calibri"/>
                <a:cs typeface="Calibri"/>
              </a:rPr>
              <a:t>translation, </a:t>
            </a:r>
            <a:r>
              <a:rPr sz="2000" spc="-5" dirty="0">
                <a:latin typeface="Calibri"/>
                <a:cs typeface="Calibri"/>
              </a:rPr>
              <a:t> which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save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increase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efficiency.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 marR="240029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Enables </a:t>
            </a:r>
            <a:r>
              <a:rPr sz="2000" spc="-10" dirty="0">
                <a:latin typeface="Calibri"/>
                <a:cs typeface="Calibri"/>
              </a:rPr>
              <a:t>new applications: </a:t>
            </a:r>
            <a:r>
              <a:rPr sz="2000" spc="-5" dirty="0">
                <a:latin typeface="Calibri"/>
                <a:cs typeface="Calibri"/>
              </a:rPr>
              <a:t>NLP enables the </a:t>
            </a:r>
            <a:r>
              <a:rPr sz="2000" spc="-15" dirty="0">
                <a:latin typeface="Calibri"/>
                <a:cs typeface="Calibri"/>
              </a:rPr>
              <a:t>development </a:t>
            </a:r>
            <a:r>
              <a:rPr sz="2000" spc="-5" dirty="0">
                <a:latin typeface="Calibri"/>
                <a:cs typeface="Calibri"/>
              </a:rPr>
              <a:t>of new </a:t>
            </a:r>
            <a:r>
              <a:rPr sz="2000" spc="-10" dirty="0">
                <a:latin typeface="Calibri"/>
                <a:cs typeface="Calibri"/>
              </a:rPr>
              <a:t>applications,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 </a:t>
            </a:r>
            <a:r>
              <a:rPr sz="2000" spc="-5" dirty="0">
                <a:latin typeface="Calibri"/>
                <a:cs typeface="Calibri"/>
              </a:rPr>
              <a:t>as virtual </a:t>
            </a:r>
            <a:r>
              <a:rPr sz="2000" spc="-15" dirty="0">
                <a:latin typeface="Calibri"/>
                <a:cs typeface="Calibri"/>
              </a:rPr>
              <a:t>assistants, </a:t>
            </a:r>
            <a:r>
              <a:rPr sz="2000" spc="-5" dirty="0">
                <a:latin typeface="Calibri"/>
                <a:cs typeface="Calibri"/>
              </a:rPr>
              <a:t>chatbots,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question answering </a:t>
            </a:r>
            <a:r>
              <a:rPr sz="2000" spc="-25" dirty="0">
                <a:latin typeface="Calibri"/>
                <a:cs typeface="Calibri"/>
              </a:rPr>
              <a:t>systems,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improve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customer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service,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provide information,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more.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"/>
    </mc:Choice>
    <mc:Fallback xmlns="">
      <p:transition spd="slow" advTm="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70167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Advantages</a:t>
            </a:r>
            <a:r>
              <a:rPr spc="5" dirty="0"/>
              <a:t> </a:t>
            </a:r>
            <a:r>
              <a:rPr spc="-10" dirty="0"/>
              <a:t>of</a:t>
            </a:r>
            <a:r>
              <a:rPr spc="15" dirty="0"/>
              <a:t> </a:t>
            </a:r>
            <a:r>
              <a:rPr spc="-10" dirty="0"/>
              <a:t>Natural</a:t>
            </a:r>
            <a:r>
              <a:rPr spc="15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Processing: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24166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4295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Calibri"/>
                <a:cs typeface="Calibri"/>
              </a:rPr>
              <a:t>Improves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decision-making: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techniques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extract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insights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large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amounts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unstructured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social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media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posts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customer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feedback,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improve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decision-making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various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industries.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231140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Calibri"/>
                <a:cs typeface="Calibri"/>
              </a:rPr>
              <a:t>Improves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accessibility: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used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make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technology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more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accessible,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spc="-10" dirty="0">
                <a:latin typeface="Calibri"/>
                <a:cs typeface="Calibri"/>
              </a:rPr>
              <a:t>providing</a:t>
            </a:r>
            <a:r>
              <a:rPr sz="2000" spc="-15" dirty="0">
                <a:latin typeface="Calibri"/>
                <a:cs typeface="Calibri"/>
              </a:rPr>
              <a:t> text-to-speech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speech-to-text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capabilities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people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with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disabilities.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Facilitates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multilingual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communication: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techniques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used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translate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analyze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text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20" dirty="0">
                <a:latin typeface="Calibri"/>
                <a:cs typeface="Calibri"/>
              </a:rPr>
              <a:t>different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languages,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facilitate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communication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between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people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speak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different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languages.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35" y="1672793"/>
            <a:ext cx="70167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Advantages</a:t>
            </a:r>
            <a:r>
              <a:rPr spc="5" dirty="0"/>
              <a:t> </a:t>
            </a:r>
            <a:r>
              <a:rPr spc="-10" dirty="0"/>
              <a:t>of</a:t>
            </a:r>
            <a:r>
              <a:rPr spc="15" dirty="0"/>
              <a:t> </a:t>
            </a:r>
            <a:r>
              <a:rPr spc="-10" dirty="0"/>
              <a:t>Natural</a:t>
            </a:r>
            <a:r>
              <a:rPr spc="15" dirty="0"/>
              <a:t> </a:t>
            </a:r>
            <a:r>
              <a:rPr spc="-5" dirty="0"/>
              <a:t>Language</a:t>
            </a:r>
            <a:r>
              <a:rPr spc="-30" dirty="0"/>
              <a:t> </a:t>
            </a:r>
            <a:r>
              <a:rPr spc="-5" dirty="0"/>
              <a:t>Processing: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212" y="2420188"/>
            <a:ext cx="8321675" cy="368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17830" algn="just">
              <a:lnSpc>
                <a:spcPct val="100000"/>
              </a:lnSpc>
              <a:spcBef>
                <a:spcPts val="95"/>
              </a:spcBef>
            </a:pPr>
            <a:r>
              <a:rPr sz="2000" spc="-15" dirty="0">
                <a:latin typeface="Calibri"/>
                <a:cs typeface="Calibri"/>
              </a:rPr>
              <a:t>Improves information retrieval: </a:t>
            </a:r>
            <a:r>
              <a:rPr sz="2000" spc="-5" dirty="0">
                <a:latin typeface="Calibri"/>
                <a:cs typeface="Calibri"/>
              </a:rPr>
              <a:t>NLP </a:t>
            </a:r>
            <a:r>
              <a:rPr sz="2000" spc="-1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0" dirty="0">
                <a:latin typeface="Calibri"/>
                <a:cs typeface="Calibri"/>
              </a:rPr>
              <a:t>used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extract </a:t>
            </a:r>
            <a:r>
              <a:rPr sz="2000" spc="-15" dirty="0">
                <a:latin typeface="Calibri"/>
                <a:cs typeface="Calibri"/>
              </a:rPr>
              <a:t>information from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large </a:t>
            </a:r>
            <a:r>
              <a:rPr sz="2000" spc="-5" dirty="0">
                <a:latin typeface="Calibri"/>
                <a:cs typeface="Calibri"/>
              </a:rPr>
              <a:t>amounts of </a:t>
            </a:r>
            <a:r>
              <a:rPr sz="2000" spc="-10" dirty="0">
                <a:latin typeface="Calibri"/>
                <a:cs typeface="Calibri"/>
              </a:rPr>
              <a:t>data, such </a:t>
            </a:r>
            <a:r>
              <a:rPr sz="2000" spc="-5" dirty="0">
                <a:latin typeface="Calibri"/>
                <a:cs typeface="Calibri"/>
              </a:rPr>
              <a:t>as </a:t>
            </a:r>
            <a:r>
              <a:rPr sz="2000" spc="-15" dirty="0">
                <a:latin typeface="Calibri"/>
                <a:cs typeface="Calibri"/>
              </a:rPr>
              <a:t>search </a:t>
            </a:r>
            <a:r>
              <a:rPr sz="2000" spc="-5" dirty="0">
                <a:latin typeface="Calibri"/>
                <a:cs typeface="Calibri"/>
              </a:rPr>
              <a:t>engine </a:t>
            </a:r>
            <a:r>
              <a:rPr sz="2000" spc="-10" dirty="0">
                <a:latin typeface="Calibri"/>
                <a:cs typeface="Calibri"/>
              </a:rPr>
              <a:t>results, </a:t>
            </a:r>
            <a:r>
              <a:rPr sz="2000" spc="-15" dirty="0">
                <a:latin typeface="Calibri"/>
                <a:cs typeface="Calibri"/>
              </a:rPr>
              <a:t>to improve information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retrieval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provide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relevant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results.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233679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Enables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sentiment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analysis: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techniques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analyze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sentiment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text,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social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media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posts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customer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reviews,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help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businesses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understand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how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customers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feel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about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their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products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services.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Improves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content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creation: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0" dirty="0">
                <a:latin typeface="Calibri"/>
                <a:cs typeface="Calibri"/>
              </a:rPr>
              <a:t> used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generate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content,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automated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article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writing,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save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resources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businesses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content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creators.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"/>
    </mc:Choice>
    <mc:Fallback xmlns="">
      <p:transition spd="slow" advTm="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F477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3570</Words>
  <Application>Microsoft Office PowerPoint</Application>
  <PresentationFormat>On-screen Show (4:3)</PresentationFormat>
  <Paragraphs>231</Paragraphs>
  <Slides>36</Slides>
  <Notes>0</Notes>
  <HiddenSlides>0</HiddenSlides>
  <MMClips>36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 MT</vt:lpstr>
      <vt:lpstr>Calibri</vt:lpstr>
      <vt:lpstr>Office Theme</vt:lpstr>
      <vt:lpstr>ARTIFICIAL INTELLIGENCE II  Prof.Shikha Bansal,Assistant Professor                    IT &amp; Computer Science</vt:lpstr>
      <vt:lpstr>CHAPTER-4</vt:lpstr>
      <vt:lpstr>What is NLP?</vt:lpstr>
      <vt:lpstr>What is NLP?</vt:lpstr>
      <vt:lpstr>What is NLP?</vt:lpstr>
      <vt:lpstr>What is NLP?</vt:lpstr>
      <vt:lpstr>Advantages of Natural Language Processing:</vt:lpstr>
      <vt:lpstr>Advantages of Natural Language Processing:</vt:lpstr>
      <vt:lpstr>Advantages of Natural Language Processing:</vt:lpstr>
      <vt:lpstr>Advantages of Natural Language Processing:</vt:lpstr>
      <vt:lpstr>Disadvantages of Natural Language Processing:</vt:lpstr>
      <vt:lpstr>Disadvantages of Natural Language Processing:</vt:lpstr>
      <vt:lpstr>Disadvantages of Natural Language Processing:</vt:lpstr>
      <vt:lpstr>Important points:</vt:lpstr>
      <vt:lpstr>Implementation Phases:</vt:lpstr>
      <vt:lpstr>Morphological Analysis:</vt:lpstr>
      <vt:lpstr>Morphological Analysis:</vt:lpstr>
      <vt:lpstr>Example of Morphological Analysis:</vt:lpstr>
      <vt:lpstr>Syntactic Analysis:</vt:lpstr>
      <vt:lpstr>PowerPoint Presentation</vt:lpstr>
      <vt:lpstr>Syntactic Analysis:</vt:lpstr>
      <vt:lpstr>Parse Tree:</vt:lpstr>
      <vt:lpstr>Levels of Syntactic Analysis:</vt:lpstr>
      <vt:lpstr>Levels of Syntactic Analysis:</vt:lpstr>
      <vt:lpstr>Semantic Analysis:</vt:lpstr>
      <vt:lpstr>Semantic Analysis:</vt:lpstr>
      <vt:lpstr>Elements of Semantic Analysis:</vt:lpstr>
      <vt:lpstr>Elements of Semantic Analysis:</vt:lpstr>
      <vt:lpstr>Elements of Semantic Analysis:</vt:lpstr>
      <vt:lpstr>Pragmatic Analysis:</vt:lpstr>
      <vt:lpstr>Discourse Analysis:</vt:lpstr>
      <vt:lpstr>Implementation:</vt:lpstr>
      <vt:lpstr>Implementation:</vt:lpstr>
      <vt:lpstr>Spell Checking:</vt:lpstr>
      <vt:lpstr>Spell Checking: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CHAPTER-4</dc:title>
  <dc:creator>US</dc:creator>
  <cp:lastModifiedBy>admin</cp:lastModifiedBy>
  <cp:revision>9</cp:revision>
  <dcterms:created xsi:type="dcterms:W3CDTF">2023-11-16T06:44:05Z</dcterms:created>
  <dcterms:modified xsi:type="dcterms:W3CDTF">2024-07-03T13:23:39Z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2023-11-16T00:00:00Z</vt:filetime>
  </property>
</Properties>
</file>